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63" r:id="rId3"/>
  </p:sldIdLst>
  <p:sldSz cx="6858000" cy="9906000" type="A4"/>
  <p:notesSz cx="7102475"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B232"/>
    <a:srgbClr val="42C1C7"/>
    <a:srgbClr val="F15A29"/>
    <a:srgbClr val="7D8C2E"/>
    <a:srgbClr val="FE5600"/>
    <a:srgbClr val="F9F9F9"/>
    <a:srgbClr val="FAFAFA"/>
    <a:srgbClr val="000000"/>
    <a:srgbClr val="040404"/>
    <a:srgbClr val="0F17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33" autoAdjust="0"/>
    <p:restoredTop sz="94660"/>
  </p:normalViewPr>
  <p:slideViewPr>
    <p:cSldViewPr snapToGrid="0">
      <p:cViewPr varScale="1">
        <p:scale>
          <a:sx n="53" d="100"/>
          <a:sy n="53" d="100"/>
        </p:scale>
        <p:origin x="2220" y="60"/>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smtClean="0"/>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D74338C9-C4F2-4EDD-91DA-4187E6E429B3}" type="datetimeFigureOut">
              <a:rPr lang="fr-FR" smtClean="0"/>
              <a:t>31/01/2020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7256EAC-1B7A-4D28-B876-8E76ACC3BC6F}" type="slidenum">
              <a:rPr lang="fr-FR" smtClean="0"/>
              <a:t>‹N°›</a:t>
            </a:fld>
            <a:endParaRPr lang="fr-FR"/>
          </a:p>
        </p:txBody>
      </p:sp>
    </p:spTree>
    <p:extLst>
      <p:ext uri="{BB962C8B-B14F-4D97-AF65-F5344CB8AC3E}">
        <p14:creationId xmlns:p14="http://schemas.microsoft.com/office/powerpoint/2010/main" val="709068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74338C9-C4F2-4EDD-91DA-4187E6E429B3}" type="datetimeFigureOut">
              <a:rPr lang="fr-FR" smtClean="0"/>
              <a:t>31/01/2020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7256EAC-1B7A-4D28-B876-8E76ACC3BC6F}" type="slidenum">
              <a:rPr lang="fr-FR" smtClean="0"/>
              <a:t>‹N°›</a:t>
            </a:fld>
            <a:endParaRPr lang="fr-FR"/>
          </a:p>
        </p:txBody>
      </p:sp>
    </p:spTree>
    <p:extLst>
      <p:ext uri="{BB962C8B-B14F-4D97-AF65-F5344CB8AC3E}">
        <p14:creationId xmlns:p14="http://schemas.microsoft.com/office/powerpoint/2010/main" val="3317293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74338C9-C4F2-4EDD-91DA-4187E6E429B3}" type="datetimeFigureOut">
              <a:rPr lang="fr-FR" smtClean="0"/>
              <a:t>31/01/2020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7256EAC-1B7A-4D28-B876-8E76ACC3BC6F}" type="slidenum">
              <a:rPr lang="fr-FR" smtClean="0"/>
              <a:t>‹N°›</a:t>
            </a:fld>
            <a:endParaRPr lang="fr-FR"/>
          </a:p>
        </p:txBody>
      </p:sp>
    </p:spTree>
    <p:extLst>
      <p:ext uri="{BB962C8B-B14F-4D97-AF65-F5344CB8AC3E}">
        <p14:creationId xmlns:p14="http://schemas.microsoft.com/office/powerpoint/2010/main" val="2585898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74338C9-C4F2-4EDD-91DA-4187E6E429B3}" type="datetimeFigureOut">
              <a:rPr lang="fr-FR" smtClean="0"/>
              <a:t>31/01/2020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7256EAC-1B7A-4D28-B876-8E76ACC3BC6F}" type="slidenum">
              <a:rPr lang="fr-FR" smtClean="0"/>
              <a:t>‹N°›</a:t>
            </a:fld>
            <a:endParaRPr lang="fr-FR"/>
          </a:p>
        </p:txBody>
      </p:sp>
    </p:spTree>
    <p:extLst>
      <p:ext uri="{BB962C8B-B14F-4D97-AF65-F5344CB8AC3E}">
        <p14:creationId xmlns:p14="http://schemas.microsoft.com/office/powerpoint/2010/main" val="1448791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smtClean="0"/>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74338C9-C4F2-4EDD-91DA-4187E6E429B3}" type="datetimeFigureOut">
              <a:rPr lang="fr-FR" smtClean="0"/>
              <a:t>31/01/2020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7256EAC-1B7A-4D28-B876-8E76ACC3BC6F}" type="slidenum">
              <a:rPr lang="fr-FR" smtClean="0"/>
              <a:t>‹N°›</a:t>
            </a:fld>
            <a:endParaRPr lang="fr-FR"/>
          </a:p>
        </p:txBody>
      </p:sp>
    </p:spTree>
    <p:extLst>
      <p:ext uri="{BB962C8B-B14F-4D97-AF65-F5344CB8AC3E}">
        <p14:creationId xmlns:p14="http://schemas.microsoft.com/office/powerpoint/2010/main" val="2133629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D74338C9-C4F2-4EDD-91DA-4187E6E429B3}" type="datetimeFigureOut">
              <a:rPr lang="fr-FR" smtClean="0"/>
              <a:t>31/01/2020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7256EAC-1B7A-4D28-B876-8E76ACC3BC6F}" type="slidenum">
              <a:rPr lang="fr-FR" smtClean="0"/>
              <a:t>‹N°›</a:t>
            </a:fld>
            <a:endParaRPr lang="fr-FR"/>
          </a:p>
        </p:txBody>
      </p:sp>
    </p:spTree>
    <p:extLst>
      <p:ext uri="{BB962C8B-B14F-4D97-AF65-F5344CB8AC3E}">
        <p14:creationId xmlns:p14="http://schemas.microsoft.com/office/powerpoint/2010/main" val="4247248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74338C9-C4F2-4EDD-91DA-4187E6E429B3}" type="datetimeFigureOut">
              <a:rPr lang="fr-FR" smtClean="0"/>
              <a:t>31/01/2020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7256EAC-1B7A-4D28-B876-8E76ACC3BC6F}" type="slidenum">
              <a:rPr lang="fr-FR" smtClean="0"/>
              <a:t>‹N°›</a:t>
            </a:fld>
            <a:endParaRPr lang="fr-FR"/>
          </a:p>
        </p:txBody>
      </p:sp>
    </p:spTree>
    <p:extLst>
      <p:ext uri="{BB962C8B-B14F-4D97-AF65-F5344CB8AC3E}">
        <p14:creationId xmlns:p14="http://schemas.microsoft.com/office/powerpoint/2010/main" val="2775302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D74338C9-C4F2-4EDD-91DA-4187E6E429B3}" type="datetimeFigureOut">
              <a:rPr lang="fr-FR" smtClean="0"/>
              <a:t>31/01/2020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7256EAC-1B7A-4D28-B876-8E76ACC3BC6F}" type="slidenum">
              <a:rPr lang="fr-FR" smtClean="0"/>
              <a:t>‹N°›</a:t>
            </a:fld>
            <a:endParaRPr lang="fr-FR"/>
          </a:p>
        </p:txBody>
      </p:sp>
    </p:spTree>
    <p:extLst>
      <p:ext uri="{BB962C8B-B14F-4D97-AF65-F5344CB8AC3E}">
        <p14:creationId xmlns:p14="http://schemas.microsoft.com/office/powerpoint/2010/main" val="4134138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4338C9-C4F2-4EDD-91DA-4187E6E429B3}" type="datetimeFigureOut">
              <a:rPr lang="fr-FR" smtClean="0"/>
              <a:t>31/01/2020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7256EAC-1B7A-4D28-B876-8E76ACC3BC6F}" type="slidenum">
              <a:rPr lang="fr-FR" smtClean="0"/>
              <a:t>‹N°›</a:t>
            </a:fld>
            <a:endParaRPr lang="fr-FR"/>
          </a:p>
        </p:txBody>
      </p:sp>
    </p:spTree>
    <p:extLst>
      <p:ext uri="{BB962C8B-B14F-4D97-AF65-F5344CB8AC3E}">
        <p14:creationId xmlns:p14="http://schemas.microsoft.com/office/powerpoint/2010/main" val="116699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smtClean="0"/>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74338C9-C4F2-4EDD-91DA-4187E6E429B3}" type="datetimeFigureOut">
              <a:rPr lang="fr-FR" smtClean="0"/>
              <a:t>31/01/2020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7256EAC-1B7A-4D28-B876-8E76ACC3BC6F}" type="slidenum">
              <a:rPr lang="fr-FR" smtClean="0"/>
              <a:t>‹N°›</a:t>
            </a:fld>
            <a:endParaRPr lang="fr-FR"/>
          </a:p>
        </p:txBody>
      </p:sp>
    </p:spTree>
    <p:extLst>
      <p:ext uri="{BB962C8B-B14F-4D97-AF65-F5344CB8AC3E}">
        <p14:creationId xmlns:p14="http://schemas.microsoft.com/office/powerpoint/2010/main" val="3849709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74338C9-C4F2-4EDD-91DA-4187E6E429B3}" type="datetimeFigureOut">
              <a:rPr lang="fr-FR" smtClean="0"/>
              <a:t>31/01/2020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7256EAC-1B7A-4D28-B876-8E76ACC3BC6F}" type="slidenum">
              <a:rPr lang="fr-FR" smtClean="0"/>
              <a:t>‹N°›</a:t>
            </a:fld>
            <a:endParaRPr lang="fr-FR"/>
          </a:p>
        </p:txBody>
      </p:sp>
    </p:spTree>
    <p:extLst>
      <p:ext uri="{BB962C8B-B14F-4D97-AF65-F5344CB8AC3E}">
        <p14:creationId xmlns:p14="http://schemas.microsoft.com/office/powerpoint/2010/main" val="2571385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74338C9-C4F2-4EDD-91DA-4187E6E429B3}" type="datetimeFigureOut">
              <a:rPr lang="fr-FR" smtClean="0"/>
              <a:t>31/01/2020</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7256EAC-1B7A-4D28-B876-8E76ACC3BC6F}" type="slidenum">
              <a:rPr lang="fr-FR" smtClean="0"/>
              <a:t>‹N°›</a:t>
            </a:fld>
            <a:endParaRPr lang="fr-FR"/>
          </a:p>
        </p:txBody>
      </p:sp>
    </p:spTree>
    <p:extLst>
      <p:ext uri="{BB962C8B-B14F-4D97-AF65-F5344CB8AC3E}">
        <p14:creationId xmlns:p14="http://schemas.microsoft.com/office/powerpoint/2010/main" val="16183600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hyperlink" Target="https://1001nuitsalpines.wixsite.com/1001na" TargetMode="External"/><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40404"/>
        </a:solidFill>
        <a:effectLst/>
      </p:bgPr>
    </p:bg>
    <p:spTree>
      <p:nvGrpSpPr>
        <p:cNvPr id="1" name=""/>
        <p:cNvGrpSpPr/>
        <p:nvPr/>
      </p:nvGrpSpPr>
      <p:grpSpPr>
        <a:xfrm>
          <a:off x="0" y="0"/>
          <a:ext cx="0" cy="0"/>
          <a:chOff x="0" y="0"/>
          <a:chExt cx="0" cy="0"/>
        </a:xfrm>
      </p:grpSpPr>
      <p:grpSp>
        <p:nvGrpSpPr>
          <p:cNvPr id="23" name="Groupe 22"/>
          <p:cNvGrpSpPr/>
          <p:nvPr/>
        </p:nvGrpSpPr>
        <p:grpSpPr>
          <a:xfrm>
            <a:off x="-1649506" y="-1152777"/>
            <a:ext cx="10076330" cy="11053948"/>
            <a:chOff x="-1649506" y="-1152777"/>
            <a:chExt cx="10076330" cy="11053948"/>
          </a:xfrm>
        </p:grpSpPr>
        <p:pic>
          <p:nvPicPr>
            <p:cNvPr id="3" name="Imag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44" y="1273603"/>
              <a:ext cx="6877995" cy="4585330"/>
            </a:xfrm>
            <a:prstGeom prst="rect">
              <a:avLst/>
            </a:prstGeom>
          </p:spPr>
        </p:pic>
        <p:pic>
          <p:nvPicPr>
            <p:cNvPr id="4" name="Image 3" descr="1e-page-bilan-activites"/>
            <p:cNvPicPr>
              <a:picLocks noChangeAspect="1"/>
            </p:cNvPicPr>
            <p:nvPr/>
          </p:nvPicPr>
          <p:blipFill rotWithShape="1">
            <a:blip r:embed="rId3">
              <a:extLst>
                <a:ext uri="{28A0092B-C50C-407E-A947-70E740481C1C}">
                  <a14:useLocalDpi xmlns:a14="http://schemas.microsoft.com/office/drawing/2010/main"/>
                </a:ext>
              </a:extLst>
            </a:blip>
            <a:srcRect l="18098" t="4" r="7395" b="31228"/>
            <a:stretch/>
          </p:blipFill>
          <p:spPr bwMode="auto">
            <a:xfrm>
              <a:off x="-1308847" y="-1152777"/>
              <a:ext cx="9287435" cy="4788000"/>
            </a:xfrm>
            <a:prstGeom prst="rect">
              <a:avLst/>
            </a:prstGeom>
            <a:noFill/>
            <a:ln>
              <a:noFill/>
            </a:ln>
            <a:effectLst>
              <a:softEdge rad="635000"/>
            </a:effectLst>
          </p:spPr>
        </p:pic>
        <p:pic>
          <p:nvPicPr>
            <p:cNvPr id="11" name="Image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78" y="5329171"/>
              <a:ext cx="6858000" cy="4572000"/>
            </a:xfrm>
            <a:prstGeom prst="rect">
              <a:avLst/>
            </a:prstGeom>
            <a:effectLst>
              <a:innerShdw blurRad="1270000" dist="2184400" dir="15420000">
                <a:prstClr val="black"/>
              </a:innerShdw>
            </a:effectLst>
          </p:spPr>
        </p:pic>
        <p:pic>
          <p:nvPicPr>
            <p:cNvPr id="21" name="Image 20"/>
            <p:cNvPicPr>
              <a:picLocks noChangeAspect="1"/>
            </p:cNvPicPr>
            <p:nvPr/>
          </p:nvPicPr>
          <p:blipFill rotWithShape="1">
            <a:blip r:embed="rId2">
              <a:extLst>
                <a:ext uri="{28A0092B-C50C-407E-A947-70E740481C1C}">
                  <a14:useLocalDpi xmlns:a14="http://schemas.microsoft.com/office/drawing/2010/main"/>
                </a:ext>
              </a:extLst>
            </a:blip>
            <a:srcRect l="13201" t="67060" r="3677" b="-7145"/>
            <a:stretch/>
          </p:blipFill>
          <p:spPr>
            <a:xfrm>
              <a:off x="-1649506" y="4402729"/>
              <a:ext cx="10076330" cy="3240000"/>
            </a:xfrm>
            <a:prstGeom prst="rect">
              <a:avLst/>
            </a:prstGeom>
            <a:effectLst>
              <a:softEdge rad="635000"/>
            </a:effectLst>
          </p:spPr>
        </p:pic>
      </p:grpSp>
      <p:grpSp>
        <p:nvGrpSpPr>
          <p:cNvPr id="34" name="Groupe 33"/>
          <p:cNvGrpSpPr/>
          <p:nvPr/>
        </p:nvGrpSpPr>
        <p:grpSpPr>
          <a:xfrm>
            <a:off x="-1410" y="9200516"/>
            <a:ext cx="6861178" cy="701288"/>
            <a:chOff x="-1410" y="9200516"/>
            <a:chExt cx="6861178" cy="701288"/>
          </a:xfrm>
        </p:grpSpPr>
        <p:sp>
          <p:nvSpPr>
            <p:cNvPr id="25" name="Rectangle 24"/>
            <p:cNvSpPr/>
            <p:nvPr/>
          </p:nvSpPr>
          <p:spPr>
            <a:xfrm>
              <a:off x="0" y="9200516"/>
              <a:ext cx="6859768" cy="701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3"/>
            <p:cNvSpPr>
              <a:spLocks noChangeArrowheads="1"/>
            </p:cNvSpPr>
            <p:nvPr/>
          </p:nvSpPr>
          <p:spPr bwMode="auto">
            <a:xfrm>
              <a:off x="-1410" y="9438246"/>
              <a:ext cx="139106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dirty="0" smtClean="0">
                  <a:ln>
                    <a:noFill/>
                  </a:ln>
                  <a:solidFill>
                    <a:srgbClr val="040404"/>
                  </a:solidFill>
                  <a:effectLst/>
                  <a:latin typeface="Calibri" panose="020F0502020204030204" pitchFamily="34" charset="0"/>
                  <a:ea typeface="Calibri" panose="020F0502020204030204" pitchFamily="34" charset="0"/>
                  <a:cs typeface="Calibri" panose="020F0502020204030204" pitchFamily="34" charset="0"/>
                </a:rPr>
                <a:t>Avec le soutien de :</a:t>
              </a:r>
              <a:r>
                <a:rPr kumimoji="0" lang="fr-FR" altLang="fr-FR" sz="1000" b="0" i="0" u="none" strike="noStrike" cap="none" normalizeH="0" baseline="0" dirty="0" smtClean="0">
                  <a:ln>
                    <a:noFill/>
                  </a:ln>
                  <a:solidFill>
                    <a:srgbClr val="040404"/>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28" name="Image 27" descr="Z:\0 - (permanent) Logos structures\1 - partenaires financiers\Région AURA\Logo-aura2016-web.pn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2222327" y="9319596"/>
              <a:ext cx="900000" cy="454088"/>
            </a:xfrm>
            <a:prstGeom prst="rect">
              <a:avLst/>
            </a:prstGeom>
            <a:noFill/>
            <a:ln>
              <a:noFill/>
            </a:ln>
          </p:spPr>
        </p:pic>
        <p:pic>
          <p:nvPicPr>
            <p:cNvPr id="29" name="Image 28" descr="logo-region-paca2018"/>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1328413" y="9346142"/>
              <a:ext cx="789501" cy="432000"/>
            </a:xfrm>
            <a:prstGeom prst="rect">
              <a:avLst/>
            </a:prstGeom>
            <a:noFill/>
            <a:ln>
              <a:noFill/>
            </a:ln>
          </p:spPr>
        </p:pic>
        <p:pic>
          <p:nvPicPr>
            <p:cNvPr id="31" name="Image 30" descr="pour-DREAL-AuRA-Logo_PrefetRegionAURA2018"/>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5662086" y="9302719"/>
              <a:ext cx="360000" cy="476892"/>
            </a:xfrm>
            <a:prstGeom prst="rect">
              <a:avLst/>
            </a:prstGeom>
            <a:noFill/>
            <a:ln>
              <a:noFill/>
            </a:ln>
          </p:spPr>
        </p:pic>
        <p:pic>
          <p:nvPicPr>
            <p:cNvPr id="24" name="Image 23"/>
            <p:cNvPicPr>
              <a:picLocks/>
            </p:cNvPicPr>
            <p:nvPr/>
          </p:nvPicPr>
          <p:blipFill rotWithShape="1">
            <a:blip r:embed="rId8" cstate="print">
              <a:extLst>
                <a:ext uri="{28A0092B-C50C-407E-A947-70E740481C1C}">
                  <a14:useLocalDpi xmlns:a14="http://schemas.microsoft.com/office/drawing/2010/main"/>
                </a:ext>
              </a:extLst>
            </a:blip>
            <a:srcRect l="9903" r="10410"/>
            <a:stretch/>
          </p:blipFill>
          <p:spPr>
            <a:xfrm>
              <a:off x="5101186" y="9292382"/>
              <a:ext cx="396000" cy="504000"/>
            </a:xfrm>
            <a:prstGeom prst="rect">
              <a:avLst/>
            </a:prstGeom>
          </p:spPr>
        </p:pic>
        <p:pic>
          <p:nvPicPr>
            <p:cNvPr id="32" name="Image 31"/>
            <p:cNvPicPr>
              <a:picLocks noChangeAspect="1"/>
            </p:cNvPicPr>
            <p:nvPr/>
          </p:nvPicPr>
          <p:blipFill rotWithShape="1">
            <a:blip r:embed="rId9">
              <a:extLst>
                <a:ext uri="{28A0092B-C50C-407E-A947-70E740481C1C}">
                  <a14:useLocalDpi xmlns:a14="http://schemas.microsoft.com/office/drawing/2010/main"/>
                </a:ext>
              </a:extLst>
            </a:blip>
            <a:srcRect l="26929" b="-2794"/>
            <a:stretch/>
          </p:blipFill>
          <p:spPr>
            <a:xfrm>
              <a:off x="3306979" y="9413450"/>
              <a:ext cx="1631929" cy="313256"/>
            </a:xfrm>
            <a:prstGeom prst="rect">
              <a:avLst/>
            </a:prstGeom>
          </p:spPr>
        </p:pic>
        <p:pic>
          <p:nvPicPr>
            <p:cNvPr id="33" name="Image 32"/>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195548" y="9326032"/>
              <a:ext cx="504000" cy="424249"/>
            </a:xfrm>
            <a:prstGeom prst="rect">
              <a:avLst/>
            </a:prstGeom>
          </p:spPr>
        </p:pic>
      </p:grpSp>
      <p:pic>
        <p:nvPicPr>
          <p:cNvPr id="39" name="Image 38"/>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849331" y="52187"/>
            <a:ext cx="3168000" cy="3168000"/>
          </a:xfrm>
          <a:prstGeom prst="rect">
            <a:avLst/>
          </a:prstGeom>
        </p:spPr>
      </p:pic>
      <p:grpSp>
        <p:nvGrpSpPr>
          <p:cNvPr id="43" name="Groupe 42"/>
          <p:cNvGrpSpPr>
            <a:grpSpLocks noChangeAspect="1"/>
          </p:cNvGrpSpPr>
          <p:nvPr/>
        </p:nvGrpSpPr>
        <p:grpSpPr>
          <a:xfrm>
            <a:off x="4853652" y="7436890"/>
            <a:ext cx="1233095" cy="1224000"/>
            <a:chOff x="0" y="0"/>
            <a:chExt cx="1981200" cy="1966595"/>
          </a:xfrm>
        </p:grpSpPr>
        <p:sp>
          <p:nvSpPr>
            <p:cNvPr id="44" name="Ellipse 43"/>
            <p:cNvSpPr>
              <a:spLocks noChangeArrowheads="1"/>
            </p:cNvSpPr>
            <p:nvPr/>
          </p:nvSpPr>
          <p:spPr bwMode="auto">
            <a:xfrm>
              <a:off x="0" y="0"/>
              <a:ext cx="1981200" cy="1966595"/>
            </a:xfrm>
            <a:prstGeom prst="ellipse">
              <a:avLst/>
            </a:prstGeom>
            <a:solidFill>
              <a:srgbClr val="FFFFFF"/>
            </a:solidFill>
            <a:ln w="9525">
              <a:solidFill>
                <a:srgbClr val="FFFFFF"/>
              </a:solidFill>
              <a:round/>
              <a:headEnd/>
              <a:tailEnd/>
            </a:ln>
          </p:spPr>
          <p:txBody>
            <a:bodyPr rot="0" vert="horz" wrap="square" lIns="91440" tIns="45720" rIns="91440" bIns="45720" anchor="t" anchorCtr="0" upright="1">
              <a:noAutofit/>
            </a:bodyPr>
            <a:lstStyle/>
            <a:p>
              <a:endParaRPr lang="fr-FR"/>
            </a:p>
          </p:txBody>
        </p:sp>
        <p:pic>
          <p:nvPicPr>
            <p:cNvPr id="45" name="Image 44" descr="EDUCALPES-REMAquadri-logo-quadri"/>
            <p:cNvPicPr>
              <a:picLocks noChangeAspect="1"/>
            </p:cNvPicPr>
            <p:nvPr/>
          </p:nvPicPr>
          <p:blipFill>
            <a:blip r:embed="rId12" cstate="print">
              <a:extLst>
                <a:ext uri="{28A0092B-C50C-407E-A947-70E740481C1C}">
                  <a14:useLocalDpi xmlns:a14="http://schemas.microsoft.com/office/drawing/2010/main"/>
                </a:ext>
              </a:extLst>
            </a:blip>
            <a:srcRect/>
            <a:stretch>
              <a:fillRect/>
            </a:stretch>
          </p:blipFill>
          <p:spPr bwMode="auto">
            <a:xfrm>
              <a:off x="328247" y="0"/>
              <a:ext cx="1355725" cy="1748790"/>
            </a:xfrm>
            <a:prstGeom prst="rect">
              <a:avLst/>
            </a:prstGeom>
            <a:noFill/>
            <a:ln>
              <a:noFill/>
            </a:ln>
          </p:spPr>
        </p:pic>
      </p:grpSp>
      <p:sp>
        <p:nvSpPr>
          <p:cNvPr id="27" name="ZoneTexte 26"/>
          <p:cNvSpPr txBox="1"/>
          <p:nvPr/>
        </p:nvSpPr>
        <p:spPr>
          <a:xfrm>
            <a:off x="0" y="4176761"/>
            <a:ext cx="6858000" cy="2246769"/>
          </a:xfrm>
          <a:prstGeom prst="rect">
            <a:avLst/>
          </a:prstGeom>
          <a:noFill/>
        </p:spPr>
        <p:txBody>
          <a:bodyPr wrap="square" rtlCol="0">
            <a:spAutoFit/>
          </a:bodyPr>
          <a:lstStyle/>
          <a:p>
            <a:pPr algn="ctr"/>
            <a:endParaRPr lang="fr-FR" sz="1600" dirty="0">
              <a:solidFill>
                <a:schemeClr val="bg1"/>
              </a:solidFill>
              <a:latin typeface="+mj-lt"/>
            </a:endParaRPr>
          </a:p>
          <a:p>
            <a:pPr algn="ctr"/>
            <a:r>
              <a:rPr lang="fr-FR" sz="2800" dirty="0">
                <a:solidFill>
                  <a:schemeClr val="bg1"/>
                </a:solidFill>
                <a:latin typeface="+mj-lt"/>
              </a:rPr>
              <a:t> </a:t>
            </a:r>
            <a:r>
              <a:rPr lang="fr-FR" sz="2400" b="1" dirty="0">
                <a:solidFill>
                  <a:schemeClr val="bg1"/>
                </a:solidFill>
                <a:effectLst>
                  <a:outerShdw blurRad="38100" dist="38100" dir="2700000" algn="tl">
                    <a:srgbClr val="000000">
                      <a:alpha val="43137"/>
                    </a:srgbClr>
                  </a:outerShdw>
                </a:effectLst>
                <a:latin typeface="+mj-lt"/>
              </a:rPr>
              <a:t>Vous êtes… </a:t>
            </a:r>
            <a:endParaRPr lang="fr-FR" sz="2400" b="1" dirty="0" smtClean="0">
              <a:solidFill>
                <a:schemeClr val="bg1"/>
              </a:solidFill>
              <a:effectLst>
                <a:outerShdw blurRad="38100" dist="38100" dir="2700000" algn="tl">
                  <a:srgbClr val="000000">
                    <a:alpha val="43137"/>
                  </a:srgbClr>
                </a:outerShdw>
              </a:effectLst>
              <a:latin typeface="+mj-lt"/>
            </a:endParaRPr>
          </a:p>
          <a:p>
            <a:pPr algn="ctr"/>
            <a:endParaRPr lang="fr-FR" sz="1000" dirty="0">
              <a:solidFill>
                <a:schemeClr val="bg1"/>
              </a:solidFill>
              <a:effectLst>
                <a:outerShdw blurRad="38100" dist="38100" dir="2700000" algn="tl">
                  <a:srgbClr val="000000">
                    <a:alpha val="43137"/>
                  </a:srgbClr>
                </a:outerShdw>
              </a:effectLst>
              <a:latin typeface="+mj-lt"/>
            </a:endParaRPr>
          </a:p>
          <a:p>
            <a:pPr algn="ctr"/>
            <a:r>
              <a:rPr lang="fr-FR" sz="1400" dirty="0">
                <a:solidFill>
                  <a:schemeClr val="bg1"/>
                </a:solidFill>
                <a:effectLst>
                  <a:outerShdw blurRad="38100" dist="38100" dir="2700000" algn="tl">
                    <a:srgbClr val="000000">
                      <a:alpha val="43137"/>
                    </a:srgbClr>
                  </a:outerShdw>
                </a:effectLst>
                <a:latin typeface="+mj-lt"/>
              </a:rPr>
              <a:t>Une collectivité, un centre de loisirs, un centre social, un centre de vacances</a:t>
            </a:r>
            <a:r>
              <a:rPr lang="fr-FR" sz="1400" dirty="0" smtClean="0">
                <a:solidFill>
                  <a:schemeClr val="bg1"/>
                </a:solidFill>
                <a:effectLst>
                  <a:outerShdw blurRad="38100" dist="38100" dir="2700000" algn="tl">
                    <a:srgbClr val="000000">
                      <a:alpha val="43137"/>
                    </a:srgbClr>
                  </a:outerShdw>
                </a:effectLst>
                <a:latin typeface="+mj-lt"/>
              </a:rPr>
              <a:t>,</a:t>
            </a:r>
          </a:p>
          <a:p>
            <a:pPr algn="ctr"/>
            <a:r>
              <a:rPr lang="fr-FR" sz="1400" dirty="0" smtClean="0">
                <a:solidFill>
                  <a:schemeClr val="bg1"/>
                </a:solidFill>
                <a:effectLst>
                  <a:outerShdw blurRad="38100" dist="38100" dir="2700000" algn="tl">
                    <a:srgbClr val="000000">
                      <a:alpha val="43137"/>
                    </a:srgbClr>
                  </a:outerShdw>
                </a:effectLst>
                <a:latin typeface="+mj-lt"/>
              </a:rPr>
              <a:t>un </a:t>
            </a:r>
            <a:r>
              <a:rPr lang="fr-FR" sz="1400" dirty="0">
                <a:solidFill>
                  <a:schemeClr val="bg1"/>
                </a:solidFill>
                <a:effectLst>
                  <a:outerShdw blurRad="38100" dist="38100" dir="2700000" algn="tl">
                    <a:srgbClr val="000000">
                      <a:alpha val="43137"/>
                    </a:srgbClr>
                  </a:outerShdw>
                </a:effectLst>
                <a:latin typeface="+mj-lt"/>
              </a:rPr>
              <a:t>établissement scolaire, un club sportif, un groupe de </a:t>
            </a:r>
            <a:r>
              <a:rPr lang="fr-FR" sz="1400" dirty="0" smtClean="0">
                <a:solidFill>
                  <a:schemeClr val="bg1"/>
                </a:solidFill>
                <a:effectLst>
                  <a:outerShdw blurRad="38100" dist="38100" dir="2700000" algn="tl">
                    <a:srgbClr val="000000">
                      <a:alpha val="43137"/>
                    </a:srgbClr>
                  </a:outerShdw>
                </a:effectLst>
                <a:latin typeface="+mj-lt"/>
              </a:rPr>
              <a:t>jeunes…</a:t>
            </a:r>
            <a:endParaRPr lang="fr-FR" sz="1400" dirty="0">
              <a:solidFill>
                <a:schemeClr val="bg1"/>
              </a:solidFill>
              <a:effectLst>
                <a:outerShdw blurRad="38100" dist="38100" dir="2700000" algn="tl">
                  <a:srgbClr val="000000">
                    <a:alpha val="43137"/>
                  </a:srgbClr>
                </a:outerShdw>
              </a:effectLst>
              <a:latin typeface="+mj-lt"/>
            </a:endParaRPr>
          </a:p>
          <a:p>
            <a:pPr algn="ctr">
              <a:lnSpc>
                <a:spcPct val="200000"/>
              </a:lnSpc>
            </a:pPr>
            <a:r>
              <a:rPr lang="fr-FR" sz="1400" b="1" dirty="0">
                <a:solidFill>
                  <a:schemeClr val="bg1"/>
                </a:solidFill>
                <a:effectLst>
                  <a:outerShdw blurRad="38100" dist="38100" dir="2700000" algn="tl">
                    <a:srgbClr val="000000">
                      <a:alpha val="43137"/>
                    </a:srgbClr>
                  </a:outerShdw>
                </a:effectLst>
                <a:latin typeface="+mj-lt"/>
              </a:rPr>
              <a:t>Tous convaincus </a:t>
            </a:r>
            <a:r>
              <a:rPr lang="fr-FR" sz="1400" dirty="0">
                <a:solidFill>
                  <a:schemeClr val="bg1"/>
                </a:solidFill>
                <a:effectLst>
                  <a:outerShdw blurRad="38100" dist="38100" dir="2700000" algn="tl">
                    <a:srgbClr val="000000">
                      <a:alpha val="43137"/>
                    </a:srgbClr>
                  </a:outerShdw>
                </a:effectLst>
                <a:latin typeface="+mj-lt"/>
              </a:rPr>
              <a:t>de l’intérêt d’emmener les jeunes dehors, en montagne… </a:t>
            </a:r>
            <a:endParaRPr lang="fr-FR" sz="1400" dirty="0" smtClean="0">
              <a:solidFill>
                <a:schemeClr val="bg1"/>
              </a:solidFill>
              <a:effectLst>
                <a:outerShdw blurRad="38100" dist="38100" dir="2700000" algn="tl">
                  <a:srgbClr val="000000">
                    <a:alpha val="43137"/>
                  </a:srgbClr>
                </a:outerShdw>
              </a:effectLst>
              <a:latin typeface="+mj-lt"/>
            </a:endParaRPr>
          </a:p>
          <a:p>
            <a:pPr algn="ctr">
              <a:lnSpc>
                <a:spcPct val="150000"/>
              </a:lnSpc>
            </a:pPr>
            <a:r>
              <a:rPr lang="fr-FR" sz="2000" b="1" dirty="0" smtClean="0">
                <a:solidFill>
                  <a:schemeClr val="bg1"/>
                </a:solidFill>
                <a:effectLst>
                  <a:outerShdw blurRad="38100" dist="38100" dir="2700000" algn="tl">
                    <a:srgbClr val="000000">
                      <a:alpha val="43137"/>
                    </a:srgbClr>
                  </a:outerShdw>
                </a:effectLst>
                <a:latin typeface="+mj-lt"/>
              </a:rPr>
              <a:t>Participez </a:t>
            </a:r>
            <a:r>
              <a:rPr lang="fr-FR" sz="2000" b="1" dirty="0">
                <a:solidFill>
                  <a:schemeClr val="bg1"/>
                </a:solidFill>
                <a:effectLst>
                  <a:outerShdw blurRad="38100" dist="38100" dir="2700000" algn="tl">
                    <a:srgbClr val="000000">
                      <a:alpha val="43137"/>
                    </a:srgbClr>
                  </a:outerShdw>
                </a:effectLst>
                <a:latin typeface="+mj-lt"/>
              </a:rPr>
              <a:t>à </a:t>
            </a:r>
            <a:r>
              <a:rPr lang="fr-FR" sz="2000" b="1" dirty="0" smtClean="0">
                <a:solidFill>
                  <a:schemeClr val="bg1"/>
                </a:solidFill>
                <a:effectLst>
                  <a:outerShdw blurRad="38100" dist="38100" dir="2700000" algn="tl">
                    <a:srgbClr val="000000">
                      <a:alpha val="43137"/>
                    </a:srgbClr>
                  </a:outerShdw>
                </a:effectLst>
                <a:latin typeface="+mj-lt"/>
              </a:rPr>
              <a:t>la deuxième édition de "</a:t>
            </a:r>
            <a:r>
              <a:rPr lang="fr-FR" sz="2000" b="1" dirty="0">
                <a:solidFill>
                  <a:schemeClr val="bg1"/>
                </a:solidFill>
                <a:effectLst>
                  <a:outerShdw blurRad="38100" dist="38100" dir="2700000" algn="tl">
                    <a:srgbClr val="000000">
                      <a:alpha val="43137"/>
                    </a:srgbClr>
                  </a:outerShdw>
                </a:effectLst>
                <a:latin typeface="+mj-lt"/>
              </a:rPr>
              <a:t>1001 Nuits Alpines" </a:t>
            </a:r>
            <a:r>
              <a:rPr lang="fr-FR" sz="2000" b="1" dirty="0" smtClean="0">
                <a:solidFill>
                  <a:schemeClr val="bg1"/>
                </a:solidFill>
                <a:effectLst>
                  <a:outerShdw blurRad="38100" dist="38100" dir="2700000" algn="tl">
                    <a:srgbClr val="000000">
                      <a:alpha val="43137"/>
                    </a:srgbClr>
                  </a:outerShdw>
                </a:effectLst>
                <a:latin typeface="+mj-lt"/>
              </a:rPr>
              <a:t>!</a:t>
            </a:r>
          </a:p>
        </p:txBody>
      </p:sp>
      <p:sp>
        <p:nvSpPr>
          <p:cNvPr id="30" name="ZoneTexte 29"/>
          <p:cNvSpPr txBox="1"/>
          <p:nvPr/>
        </p:nvSpPr>
        <p:spPr>
          <a:xfrm rot="21232006">
            <a:off x="252452" y="3266980"/>
            <a:ext cx="3515526" cy="830997"/>
          </a:xfrm>
          <a:prstGeom prst="rect">
            <a:avLst/>
          </a:prstGeom>
          <a:noFill/>
        </p:spPr>
        <p:txBody>
          <a:bodyPr wrap="square" rtlCol="0">
            <a:spAutoFit/>
          </a:bodyPr>
          <a:lstStyle/>
          <a:p>
            <a:pPr algn="ctr"/>
            <a:r>
              <a:rPr lang="fr-FR" sz="2400" b="1" spc="-150" dirty="0" smtClean="0">
                <a:solidFill>
                  <a:schemeClr val="bg1"/>
                </a:solidFill>
                <a:effectLst>
                  <a:outerShdw blurRad="38100" dist="38100" dir="2700000" algn="tl">
                    <a:srgbClr val="000000">
                      <a:alpha val="43137"/>
                    </a:srgbClr>
                  </a:outerShdw>
                </a:effectLst>
                <a:latin typeface="Ink Free" panose="03080402000500000000" pitchFamily="66" charset="0"/>
                <a:ea typeface="Yu Gothic UI Semilight" panose="020B0400000000000000" pitchFamily="34" charset="-128"/>
              </a:rPr>
              <a:t>21 juin - 21 septembre 2020</a:t>
            </a:r>
          </a:p>
          <a:p>
            <a:pPr algn="ctr"/>
            <a:r>
              <a:rPr lang="fr-FR" sz="2400" b="1" spc="-150" dirty="0" smtClean="0">
                <a:solidFill>
                  <a:schemeClr val="bg1"/>
                </a:solidFill>
                <a:effectLst>
                  <a:outerShdw blurRad="38100" dist="38100" dir="2700000" algn="tl">
                    <a:srgbClr val="000000">
                      <a:alpha val="43137"/>
                    </a:srgbClr>
                  </a:outerShdw>
                </a:effectLst>
                <a:latin typeface="Ink Free" panose="03080402000500000000" pitchFamily="66" charset="0"/>
                <a:ea typeface="Yu Gothic UI Semilight" panose="020B0400000000000000" pitchFamily="34" charset="-128"/>
              </a:rPr>
              <a:t>2</a:t>
            </a:r>
            <a:r>
              <a:rPr lang="fr-FR" sz="2400" b="1" spc="-150" baseline="30000" dirty="0" smtClean="0">
                <a:solidFill>
                  <a:schemeClr val="bg1"/>
                </a:solidFill>
                <a:effectLst>
                  <a:outerShdw blurRad="38100" dist="38100" dir="2700000" algn="tl">
                    <a:srgbClr val="000000">
                      <a:alpha val="43137"/>
                    </a:srgbClr>
                  </a:outerShdw>
                </a:effectLst>
                <a:latin typeface="Ink Free" panose="03080402000500000000" pitchFamily="66" charset="0"/>
                <a:ea typeface="Yu Gothic UI Semilight" panose="020B0400000000000000" pitchFamily="34" charset="-128"/>
              </a:rPr>
              <a:t>ème</a:t>
            </a:r>
            <a:r>
              <a:rPr lang="fr-FR" sz="2400" b="1" spc="-150" dirty="0" smtClean="0">
                <a:solidFill>
                  <a:schemeClr val="bg1"/>
                </a:solidFill>
                <a:effectLst>
                  <a:outerShdw blurRad="38100" dist="38100" dir="2700000" algn="tl">
                    <a:srgbClr val="000000">
                      <a:alpha val="43137"/>
                    </a:srgbClr>
                  </a:outerShdw>
                </a:effectLst>
                <a:latin typeface="Ink Free" panose="03080402000500000000" pitchFamily="66" charset="0"/>
                <a:ea typeface="Yu Gothic UI Semilight" panose="020B0400000000000000" pitchFamily="34" charset="-128"/>
              </a:rPr>
              <a:t> édition</a:t>
            </a:r>
            <a:endParaRPr lang="fr-FR" sz="2400" b="1" spc="-150" dirty="0">
              <a:solidFill>
                <a:schemeClr val="bg1"/>
              </a:solidFill>
              <a:effectLst>
                <a:outerShdw blurRad="38100" dist="38100" dir="2700000" algn="tl">
                  <a:srgbClr val="000000">
                    <a:alpha val="43137"/>
                  </a:srgbClr>
                </a:outerShdw>
              </a:effectLst>
              <a:latin typeface="Ink Free" panose="03080402000500000000" pitchFamily="66" charset="0"/>
              <a:ea typeface="Yu Gothic UI Semilight" panose="020B0400000000000000" pitchFamily="34" charset="-128"/>
            </a:endParaRPr>
          </a:p>
        </p:txBody>
      </p:sp>
      <p:sp>
        <p:nvSpPr>
          <p:cNvPr id="37" name="ZoneTexte 36"/>
          <p:cNvSpPr txBox="1"/>
          <p:nvPr/>
        </p:nvSpPr>
        <p:spPr>
          <a:xfrm>
            <a:off x="1" y="8915283"/>
            <a:ext cx="6854334" cy="246221"/>
          </a:xfrm>
          <a:prstGeom prst="rect">
            <a:avLst/>
          </a:prstGeom>
          <a:noFill/>
        </p:spPr>
        <p:txBody>
          <a:bodyPr wrap="square" rtlCol="0">
            <a:spAutoFit/>
          </a:bodyPr>
          <a:lstStyle/>
          <a:p>
            <a:pPr algn="ctr"/>
            <a:r>
              <a:rPr lang="fr-FR" sz="1000" dirty="0" smtClean="0">
                <a:solidFill>
                  <a:schemeClr val="bg1"/>
                </a:solidFill>
                <a:effectLst>
                  <a:outerShdw blurRad="38100" dist="38100" dir="2700000" algn="tl">
                    <a:srgbClr val="000000">
                      <a:alpha val="43137"/>
                    </a:srgbClr>
                  </a:outerShdw>
                </a:effectLst>
                <a:latin typeface="+mj-lt"/>
              </a:rPr>
              <a:t>Opération coordonnée par </a:t>
            </a:r>
            <a:r>
              <a:rPr lang="fr-FR" sz="1000" dirty="0" err="1" smtClean="0">
                <a:solidFill>
                  <a:schemeClr val="bg1"/>
                </a:solidFill>
                <a:effectLst>
                  <a:outerShdw blurRad="38100" dist="38100" dir="2700000" algn="tl">
                    <a:srgbClr val="000000">
                      <a:alpha val="43137"/>
                    </a:srgbClr>
                  </a:outerShdw>
                </a:effectLst>
                <a:latin typeface="+mj-lt"/>
              </a:rPr>
              <a:t>Educ’alpes</a:t>
            </a:r>
            <a:r>
              <a:rPr lang="fr-FR" sz="1000" dirty="0" smtClean="0">
                <a:solidFill>
                  <a:schemeClr val="bg1"/>
                </a:solidFill>
                <a:effectLst>
                  <a:outerShdw blurRad="38100" dist="38100" dir="2700000" algn="tl">
                    <a:srgbClr val="000000">
                      <a:alpha val="43137"/>
                    </a:srgbClr>
                  </a:outerShdw>
                </a:effectLst>
                <a:latin typeface="+mj-lt"/>
              </a:rPr>
              <a:t>, avec un collectif d’acteurs alpins </a:t>
            </a:r>
          </a:p>
        </p:txBody>
      </p:sp>
      <p:sp>
        <p:nvSpPr>
          <p:cNvPr id="38" name="ZoneTexte 37"/>
          <p:cNvSpPr txBox="1"/>
          <p:nvPr/>
        </p:nvSpPr>
        <p:spPr>
          <a:xfrm>
            <a:off x="-8020" y="6446712"/>
            <a:ext cx="6858000" cy="738664"/>
          </a:xfrm>
          <a:prstGeom prst="rect">
            <a:avLst/>
          </a:prstGeom>
          <a:noFill/>
        </p:spPr>
        <p:txBody>
          <a:bodyPr wrap="square" rtlCol="0">
            <a:spAutoFit/>
          </a:bodyPr>
          <a:lstStyle/>
          <a:p>
            <a:pPr algn="ctr"/>
            <a:r>
              <a:rPr lang="fr-FR" sz="1400" dirty="0" smtClean="0">
                <a:solidFill>
                  <a:schemeClr val="bg1"/>
                </a:solidFill>
                <a:effectLst>
                  <a:outerShdw blurRad="38100" dist="38100" dir="2700000" algn="tl">
                    <a:srgbClr val="000000">
                      <a:alpha val="43137"/>
                    </a:srgbClr>
                  </a:outerShdw>
                </a:effectLst>
                <a:latin typeface="Ink Free" panose="03080402000500000000" pitchFamily="66" charset="0"/>
              </a:rPr>
              <a:t>Une </a:t>
            </a:r>
            <a:r>
              <a:rPr lang="fr-FR" sz="1400" dirty="0">
                <a:solidFill>
                  <a:schemeClr val="bg1"/>
                </a:solidFill>
                <a:effectLst>
                  <a:outerShdw blurRad="38100" dist="38100" dir="2700000" algn="tl">
                    <a:srgbClr val="000000">
                      <a:alpha val="43137"/>
                    </a:srgbClr>
                  </a:outerShdw>
                </a:effectLst>
                <a:latin typeface="Ink Free" panose="03080402000500000000" pitchFamily="66" charset="0"/>
              </a:rPr>
              <a:t>opération conviviale sur les Alpes françaises, </a:t>
            </a:r>
            <a:r>
              <a:rPr lang="fr-FR" sz="1400" dirty="0" smtClean="0">
                <a:solidFill>
                  <a:schemeClr val="bg1"/>
                </a:solidFill>
                <a:effectLst>
                  <a:outerShdw blurRad="38100" dist="38100" dir="2700000" algn="tl">
                    <a:srgbClr val="000000">
                      <a:alpha val="43137"/>
                    </a:srgbClr>
                  </a:outerShdw>
                </a:effectLst>
                <a:latin typeface="Ink Free" panose="03080402000500000000" pitchFamily="66" charset="0"/>
              </a:rPr>
              <a:t>qui rassemble</a:t>
            </a:r>
            <a:br>
              <a:rPr lang="fr-FR" sz="1400" dirty="0" smtClean="0">
                <a:solidFill>
                  <a:schemeClr val="bg1"/>
                </a:solidFill>
                <a:effectLst>
                  <a:outerShdw blurRad="38100" dist="38100" dir="2700000" algn="tl">
                    <a:srgbClr val="000000">
                      <a:alpha val="43137"/>
                    </a:srgbClr>
                  </a:outerShdw>
                </a:effectLst>
                <a:latin typeface="Ink Free" panose="03080402000500000000" pitchFamily="66" charset="0"/>
              </a:rPr>
            </a:br>
            <a:r>
              <a:rPr lang="fr-FR" sz="1400" dirty="0" smtClean="0">
                <a:solidFill>
                  <a:schemeClr val="bg1"/>
                </a:solidFill>
                <a:effectLst>
                  <a:outerShdw blurRad="38100" dist="38100" dir="2700000" algn="tl">
                    <a:srgbClr val="000000">
                      <a:alpha val="43137"/>
                    </a:srgbClr>
                  </a:outerShdw>
                </a:effectLst>
                <a:latin typeface="Ink Free" panose="03080402000500000000" pitchFamily="66" charset="0"/>
              </a:rPr>
              <a:t>des projets pédagogiques locaux, pour emmener les jeunes</a:t>
            </a:r>
          </a:p>
          <a:p>
            <a:pPr algn="ctr"/>
            <a:r>
              <a:rPr lang="fr-FR" sz="1400" dirty="0" smtClean="0">
                <a:solidFill>
                  <a:schemeClr val="bg1"/>
                </a:solidFill>
                <a:effectLst>
                  <a:outerShdw blurRad="38100" dist="38100" dir="2700000" algn="tl">
                    <a:srgbClr val="000000">
                      <a:alpha val="43137"/>
                    </a:srgbClr>
                  </a:outerShdw>
                </a:effectLst>
                <a:latin typeface="Ink Free" panose="03080402000500000000" pitchFamily="66" charset="0"/>
              </a:rPr>
              <a:t>vivre </a:t>
            </a:r>
            <a:r>
              <a:rPr lang="fr-FR" sz="1400" dirty="0">
                <a:solidFill>
                  <a:schemeClr val="bg1"/>
                </a:solidFill>
                <a:effectLst>
                  <a:outerShdw blurRad="38100" dist="38100" dir="2700000" algn="tl">
                    <a:srgbClr val="000000">
                      <a:alpha val="43137"/>
                    </a:srgbClr>
                  </a:outerShdw>
                </a:effectLst>
                <a:latin typeface="Ink Free" panose="03080402000500000000" pitchFamily="66" charset="0"/>
              </a:rPr>
              <a:t>une belle expérience en </a:t>
            </a:r>
            <a:r>
              <a:rPr lang="fr-FR" sz="1400" dirty="0" smtClean="0">
                <a:solidFill>
                  <a:schemeClr val="bg1"/>
                </a:solidFill>
                <a:effectLst>
                  <a:outerShdw blurRad="38100" dist="38100" dir="2700000" algn="tl">
                    <a:srgbClr val="000000">
                      <a:alpha val="43137"/>
                    </a:srgbClr>
                  </a:outerShdw>
                </a:effectLst>
                <a:latin typeface="Ink Free" panose="03080402000500000000" pitchFamily="66" charset="0"/>
              </a:rPr>
              <a:t>montagne !</a:t>
            </a:r>
            <a:endParaRPr lang="fr-FR" sz="1400" dirty="0">
              <a:solidFill>
                <a:schemeClr val="bg1"/>
              </a:solidFill>
              <a:effectLst>
                <a:outerShdw blurRad="38100" dist="38100" dir="2700000" algn="tl">
                  <a:srgbClr val="000000">
                    <a:alpha val="43137"/>
                  </a:srgbClr>
                </a:outerShdw>
              </a:effectLst>
              <a:latin typeface="Ink Free" panose="03080402000500000000" pitchFamily="66" charset="0"/>
            </a:endParaRPr>
          </a:p>
        </p:txBody>
      </p:sp>
      <p:grpSp>
        <p:nvGrpSpPr>
          <p:cNvPr id="7" name="Groupe 6"/>
          <p:cNvGrpSpPr/>
          <p:nvPr/>
        </p:nvGrpSpPr>
        <p:grpSpPr>
          <a:xfrm>
            <a:off x="763557" y="7779218"/>
            <a:ext cx="1872000" cy="759458"/>
            <a:chOff x="763557" y="7779218"/>
            <a:chExt cx="1872000" cy="759458"/>
          </a:xfrm>
        </p:grpSpPr>
        <p:grpSp>
          <p:nvGrpSpPr>
            <p:cNvPr id="6" name="Groupe 5"/>
            <p:cNvGrpSpPr/>
            <p:nvPr/>
          </p:nvGrpSpPr>
          <p:grpSpPr>
            <a:xfrm>
              <a:off x="763557" y="7779218"/>
              <a:ext cx="1872000" cy="759458"/>
              <a:chOff x="763557" y="7779218"/>
              <a:chExt cx="1872000" cy="759458"/>
            </a:xfrm>
          </p:grpSpPr>
          <p:grpSp>
            <p:nvGrpSpPr>
              <p:cNvPr id="2" name="Groupe 1"/>
              <p:cNvGrpSpPr/>
              <p:nvPr/>
            </p:nvGrpSpPr>
            <p:grpSpPr>
              <a:xfrm>
                <a:off x="763557" y="7779218"/>
                <a:ext cx="1872000" cy="759458"/>
                <a:chOff x="763557" y="7868863"/>
                <a:chExt cx="1872000" cy="759458"/>
              </a:xfrm>
            </p:grpSpPr>
            <p:sp>
              <p:nvSpPr>
                <p:cNvPr id="36" name="AutoShape 72"/>
                <p:cNvSpPr>
                  <a:spLocks noChangeAspect="1" noChangeArrowheads="1"/>
                </p:cNvSpPr>
                <p:nvPr/>
              </p:nvSpPr>
              <p:spPr bwMode="auto">
                <a:xfrm>
                  <a:off x="763557" y="7868863"/>
                  <a:ext cx="1872000" cy="759458"/>
                </a:xfrm>
                <a:prstGeom prst="roundRect">
                  <a:avLst>
                    <a:gd name="adj" fmla="val 16667"/>
                  </a:avLst>
                </a:prstGeom>
                <a:solidFill>
                  <a:srgbClr val="FAB232"/>
                </a:solidFill>
                <a:ln w="9525">
                  <a:noFill/>
                  <a:round/>
                  <a:headEnd/>
                  <a:tailEnd/>
                </a:ln>
                <a:effectLst>
                  <a:outerShdw dist="35921" dir="2700000" algn="ctr" rotWithShape="0">
                    <a:schemeClr val="tx1"/>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2400">
                    <a:latin typeface="Times New Roman" panose="02020603050405020304" pitchFamily="18" charset="0"/>
                  </a:endParaRPr>
                </a:p>
              </p:txBody>
            </p:sp>
            <p:sp>
              <p:nvSpPr>
                <p:cNvPr id="35" name="Zone de texte 47"/>
                <p:cNvSpPr txBox="1"/>
                <p:nvPr/>
              </p:nvSpPr>
              <p:spPr>
                <a:xfrm>
                  <a:off x="872255" y="7902248"/>
                  <a:ext cx="1676529" cy="703514"/>
                </a:xfrm>
                <a:prstGeom prst="rect">
                  <a:avLst/>
                </a:prstGeom>
                <a:noFill/>
                <a:ln w="6350">
                  <a:noFill/>
                </a:ln>
                <a:effectLst>
                  <a:innerShdw blurRad="63500" dist="50800" dir="2700000">
                    <a:prstClr val="black">
                      <a:alpha val="50000"/>
                    </a:prstClr>
                  </a:innerShdw>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2400" b="1" dirty="0" smtClean="0">
                      <a:solidFill>
                        <a:schemeClr val="bg1"/>
                      </a:solidFill>
                      <a:ea typeface="Calibri" panose="020F0502020204030204" pitchFamily="34" charset="0"/>
                      <a:cs typeface="Calibri" panose="020F0502020204030204" pitchFamily="34" charset="0"/>
                      <a:hlinkClick r:id="rId13"/>
                    </a:rPr>
                    <a:t>Participer</a:t>
                  </a:r>
                  <a:endParaRPr lang="fr-FR" sz="2400" dirty="0">
                    <a:solidFill>
                      <a:schemeClr val="bg1"/>
                    </a:solidFill>
                    <a:ea typeface="Calibri" panose="020F0502020204030204" pitchFamily="34" charset="0"/>
                    <a:cs typeface="Times New Roman" panose="02020603050405020304" pitchFamily="18" charset="0"/>
                  </a:endParaRPr>
                </a:p>
              </p:txBody>
            </p:sp>
          </p:grpSp>
          <p:sp>
            <p:nvSpPr>
              <p:cNvPr id="5" name="Rectangle 4"/>
              <p:cNvSpPr/>
              <p:nvPr/>
            </p:nvSpPr>
            <p:spPr>
              <a:xfrm>
                <a:off x="1059872" y="8042435"/>
                <a:ext cx="1298002" cy="312234"/>
              </a:xfrm>
              <a:prstGeom prst="rect">
                <a:avLst/>
              </a:prstGeom>
              <a:solidFill>
                <a:srgbClr val="FAB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1" name="Zone de texte 47"/>
            <p:cNvSpPr txBox="1"/>
            <p:nvPr/>
          </p:nvSpPr>
          <p:spPr>
            <a:xfrm>
              <a:off x="873854" y="7812436"/>
              <a:ext cx="1676529" cy="703514"/>
            </a:xfrm>
            <a:prstGeom prst="rect">
              <a:avLst/>
            </a:prstGeom>
            <a:noFill/>
            <a:ln w="6350">
              <a:noFill/>
            </a:ln>
            <a:effectLst>
              <a:innerShdw blurRad="63500" dist="50800" dir="2700000">
                <a:prstClr val="black">
                  <a:alpha val="50000"/>
                </a:prstClr>
              </a:innerShdw>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2400" b="1" dirty="0" smtClean="0">
                  <a:solidFill>
                    <a:schemeClr val="bg1"/>
                  </a:solidFill>
                  <a:ea typeface="Calibri" panose="020F0502020204030204" pitchFamily="34" charset="0"/>
                  <a:cs typeface="Calibri" panose="020F0502020204030204" pitchFamily="34" charset="0"/>
                </a:rPr>
                <a:t>Participer</a:t>
              </a:r>
              <a:endParaRPr lang="fr-FR" sz="2400" dirty="0">
                <a:solidFill>
                  <a:schemeClr val="bg1"/>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244943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2" name="Image 41"/>
          <p:cNvPicPr>
            <a:picLocks noChangeAspect="1"/>
          </p:cNvPicPr>
          <p:nvPr/>
        </p:nvPicPr>
        <p:blipFill rotWithShape="1">
          <a:blip r:embed="rId2">
            <a:extLst>
              <a:ext uri="{28A0092B-C50C-407E-A947-70E740481C1C}">
                <a14:useLocalDpi xmlns:a14="http://schemas.microsoft.com/office/drawing/2010/main"/>
              </a:ext>
            </a:extLst>
          </a:blip>
          <a:srcRect l="11338" t="156" r="11917" b="23217"/>
          <a:stretch/>
        </p:blipFill>
        <p:spPr>
          <a:xfrm>
            <a:off x="0" y="1"/>
            <a:ext cx="6866625" cy="9903124"/>
          </a:xfrm>
          <a:prstGeom prst="rect">
            <a:avLst/>
          </a:prstGeom>
        </p:spPr>
      </p:pic>
      <p:pic>
        <p:nvPicPr>
          <p:cNvPr id="45" name="Image 44" descr="1e-page-bilan-activites"/>
          <p:cNvPicPr>
            <a:picLocks noChangeAspect="1"/>
          </p:cNvPicPr>
          <p:nvPr/>
        </p:nvPicPr>
        <p:blipFill rotWithShape="1">
          <a:blip r:embed="rId3">
            <a:extLst>
              <a:ext uri="{28A0092B-C50C-407E-A947-70E740481C1C}">
                <a14:useLocalDpi xmlns:a14="http://schemas.microsoft.com/office/drawing/2010/main"/>
              </a:ext>
            </a:extLst>
          </a:blip>
          <a:srcRect t="18062" b="4014"/>
          <a:stretch/>
        </p:blipFill>
        <p:spPr bwMode="auto">
          <a:xfrm>
            <a:off x="-8801" y="6915685"/>
            <a:ext cx="6895842" cy="3001617"/>
          </a:xfrm>
          <a:prstGeom prst="rect">
            <a:avLst/>
          </a:prstGeom>
          <a:noFill/>
          <a:ln>
            <a:noFill/>
          </a:ln>
        </p:spPr>
      </p:pic>
      <p:pic>
        <p:nvPicPr>
          <p:cNvPr id="46" name="Image 45"/>
          <p:cNvPicPr>
            <a:picLocks noChangeAspect="1"/>
          </p:cNvPicPr>
          <p:nvPr/>
        </p:nvPicPr>
        <p:blipFill rotWithShape="1">
          <a:blip r:embed="rId2">
            <a:extLst>
              <a:ext uri="{28A0092B-C50C-407E-A947-70E740481C1C}">
                <a14:useLocalDpi xmlns:a14="http://schemas.microsoft.com/office/drawing/2010/main"/>
              </a:ext>
            </a:extLst>
          </a:blip>
          <a:srcRect l="-141" t="47119" r="164" b="23217"/>
          <a:stretch/>
        </p:blipFill>
        <p:spPr>
          <a:xfrm>
            <a:off x="-993911" y="4909929"/>
            <a:ext cx="8945217" cy="3833639"/>
          </a:xfrm>
          <a:prstGeom prst="rect">
            <a:avLst/>
          </a:prstGeom>
          <a:effectLst>
            <a:softEdge rad="901700"/>
          </a:effectLst>
        </p:spPr>
      </p:pic>
      <p:sp>
        <p:nvSpPr>
          <p:cNvPr id="78" name="Rectangle 77"/>
          <p:cNvSpPr/>
          <p:nvPr/>
        </p:nvSpPr>
        <p:spPr>
          <a:xfrm>
            <a:off x="785218" y="9106785"/>
            <a:ext cx="5310778" cy="685059"/>
          </a:xfrm>
          <a:prstGeom prst="rect">
            <a:avLst/>
          </a:prstGeom>
        </p:spPr>
        <p:txBody>
          <a:bodyPr wrap="square">
            <a:spAutoFit/>
          </a:bodyPr>
          <a:lstStyle/>
          <a:p>
            <a:pPr algn="just">
              <a:lnSpc>
                <a:spcPct val="107000"/>
              </a:lnSpc>
              <a:spcAft>
                <a:spcPts val="300"/>
              </a:spcAft>
            </a:pPr>
            <a:r>
              <a:rPr lang="fr-FR" sz="900" i="1" spc="-1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Cette opération s’inscrit dans le cadre du dispositif </a:t>
            </a:r>
            <a:r>
              <a:rPr lang="fr-FR" sz="900" b="1" i="1" spc="-10"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rPr>
              <a:t>‘Sors </a:t>
            </a:r>
            <a:r>
              <a:rPr lang="fr-FR" sz="900" b="1" i="1" spc="-1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en </a:t>
            </a:r>
            <a:r>
              <a:rPr lang="fr-FR" sz="900" b="1" i="1" spc="-10"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rPr>
              <a:t>montagne’</a:t>
            </a:r>
            <a:r>
              <a:rPr lang="fr-FR" sz="900" i="1" spc="-10"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rPr>
              <a:t>, mis en place par </a:t>
            </a:r>
            <a:r>
              <a:rPr lang="fr-FR" sz="900" i="1" spc="-10" dirty="0" err="1" smtClean="0">
                <a:solidFill>
                  <a:schemeClr val="bg1"/>
                </a:solidFill>
                <a:latin typeface="Calibri Light" panose="020F0302020204030204" pitchFamily="34" charset="0"/>
                <a:ea typeface="Calibri" panose="020F0502020204030204" pitchFamily="34" charset="0"/>
                <a:cs typeface="Calibri Light" panose="020F0302020204030204" pitchFamily="34" charset="0"/>
              </a:rPr>
              <a:t>Educ’alpes</a:t>
            </a:r>
            <a:r>
              <a:rPr lang="fr-FR" sz="900" i="1" spc="-10"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rPr>
              <a:t> </a:t>
            </a:r>
            <a:r>
              <a:rPr lang="fr-FR" sz="900" i="1" spc="-1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depuis </a:t>
            </a:r>
            <a:r>
              <a:rPr lang="fr-FR" sz="900" i="1" spc="-10"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rPr>
              <a:t>2013,</a:t>
            </a:r>
            <a:r>
              <a:rPr lang="fr-FR" sz="900" i="1" spc="-1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 pour encourager les sorties et séjours pédagogiques de jeunes en montagne et en refuges : travail sur la réglementation, réalisation de guides pratiques, formations sur la pédagogie et la sécurité en montagne, accompagnement des porteurs de projets, etc. Ce dispositif associe de nombreuses structures et institutions alpines.</a:t>
            </a:r>
            <a:endParaRPr lang="fr-FR" sz="1000" i="1" spc="-10" dirty="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p:txBody>
      </p:sp>
      <p:grpSp>
        <p:nvGrpSpPr>
          <p:cNvPr id="24" name="Groupe 23"/>
          <p:cNvGrpSpPr/>
          <p:nvPr/>
        </p:nvGrpSpPr>
        <p:grpSpPr>
          <a:xfrm>
            <a:off x="207169" y="394756"/>
            <a:ext cx="2979327" cy="6015169"/>
            <a:chOff x="207169" y="394756"/>
            <a:chExt cx="2979327" cy="6015169"/>
          </a:xfrm>
        </p:grpSpPr>
        <p:grpSp>
          <p:nvGrpSpPr>
            <p:cNvPr id="12" name="Groupe 11"/>
            <p:cNvGrpSpPr/>
            <p:nvPr/>
          </p:nvGrpSpPr>
          <p:grpSpPr>
            <a:xfrm>
              <a:off x="207169" y="4253905"/>
              <a:ext cx="2977661" cy="2156020"/>
              <a:chOff x="110917" y="4441177"/>
              <a:chExt cx="2977661" cy="2156020"/>
            </a:xfrm>
          </p:grpSpPr>
          <p:grpSp>
            <p:nvGrpSpPr>
              <p:cNvPr id="8" name="Groupe 7"/>
              <p:cNvGrpSpPr/>
              <p:nvPr/>
            </p:nvGrpSpPr>
            <p:grpSpPr>
              <a:xfrm>
                <a:off x="208578" y="4539768"/>
                <a:ext cx="2880000" cy="2057429"/>
                <a:chOff x="208578" y="4539768"/>
                <a:chExt cx="2880000" cy="2057429"/>
              </a:xfrm>
            </p:grpSpPr>
            <p:sp>
              <p:nvSpPr>
                <p:cNvPr id="27" name="AutoShape 72"/>
                <p:cNvSpPr>
                  <a:spLocks noChangeArrowheads="1"/>
                </p:cNvSpPr>
                <p:nvPr/>
              </p:nvSpPr>
              <p:spPr bwMode="auto">
                <a:xfrm>
                  <a:off x="208578" y="4539768"/>
                  <a:ext cx="2880000" cy="2057429"/>
                </a:xfrm>
                <a:prstGeom prst="roundRect">
                  <a:avLst>
                    <a:gd name="adj" fmla="val 6483"/>
                  </a:avLst>
                </a:prstGeom>
                <a:solidFill>
                  <a:schemeClr val="bg1"/>
                </a:solidFill>
                <a:ln w="9525">
                  <a:no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2400">
                    <a:latin typeface="Times New Roman" panose="02020603050405020304" pitchFamily="18" charset="0"/>
                  </a:endParaRPr>
                </a:p>
              </p:txBody>
            </p:sp>
            <p:sp>
              <p:nvSpPr>
                <p:cNvPr id="64" name="Zone de texte 43"/>
                <p:cNvSpPr txBox="1"/>
                <p:nvPr/>
              </p:nvSpPr>
              <p:spPr>
                <a:xfrm>
                  <a:off x="320630" y="4837658"/>
                  <a:ext cx="2628000" cy="175953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300"/>
                    </a:spcAft>
                  </a:pPr>
                  <a:r>
                    <a:rPr lang="fr-FR" sz="1000" spc="-20" dirty="0">
                      <a:effectLst/>
                      <a:ea typeface="Calibri" panose="020F0502020204030204" pitchFamily="34" charset="0"/>
                      <a:cs typeface="Calibri" panose="020F0502020204030204" pitchFamily="34" charset="0"/>
                    </a:rPr>
                    <a:t> </a:t>
                  </a:r>
                  <a:r>
                    <a:rPr lang="fr-FR" sz="1000" kern="1000" spc="-20" dirty="0" smtClean="0">
                      <a:effectLst/>
                      <a:ea typeface="Calibri" panose="020F0502020204030204" pitchFamily="34" charset="0"/>
                      <a:cs typeface="Calibri" panose="020F0502020204030204" pitchFamily="34" charset="0"/>
                    </a:rPr>
                    <a:t>"</a:t>
                  </a:r>
                  <a:r>
                    <a:rPr lang="fr-FR" sz="1000" kern="1000" spc="-20" dirty="0">
                      <a:effectLst/>
                      <a:ea typeface="Calibri" panose="020F0502020204030204" pitchFamily="34" charset="0"/>
                      <a:cs typeface="Calibri" panose="020F0502020204030204" pitchFamily="34" charset="0"/>
                    </a:rPr>
                    <a:t>1001 Nuits Alpines" vous propose d’investir 2 axes :</a:t>
                  </a:r>
                  <a:endParaRPr lang="fr-FR" sz="1100" kern="1000" spc="-20" dirty="0">
                    <a:effectLst/>
                    <a:ea typeface="Calibri" panose="020F0502020204030204" pitchFamily="34" charset="0"/>
                    <a:cs typeface="Times New Roman" panose="02020603050405020304" pitchFamily="18" charset="0"/>
                  </a:endParaRPr>
                </a:p>
                <a:p>
                  <a:pPr algn="just">
                    <a:lnSpc>
                      <a:spcPct val="107000"/>
                    </a:lnSpc>
                    <a:spcAft>
                      <a:spcPts val="300"/>
                    </a:spcAft>
                  </a:pPr>
                  <a:r>
                    <a:rPr lang="fr-FR" sz="1000" b="1" dirty="0">
                      <a:effectLst/>
                      <a:ea typeface="Calibri" panose="020F0502020204030204" pitchFamily="34" charset="0"/>
                      <a:cs typeface="Calibri" panose="020F0502020204030204" pitchFamily="34" charset="0"/>
                    </a:rPr>
                    <a:t>• Faire de la </a:t>
                  </a:r>
                  <a:r>
                    <a:rPr lang="fr-FR" sz="900" b="1" dirty="0">
                      <a:effectLst/>
                      <a:ea typeface="Calibri" panose="020F0502020204030204" pitchFamily="34" charset="0"/>
                      <a:cs typeface="Calibri" panose="020F0502020204030204" pitchFamily="34" charset="0"/>
                    </a:rPr>
                    <a:t>NUIT</a:t>
                  </a:r>
                  <a:r>
                    <a:rPr lang="fr-FR" sz="1000" b="1" dirty="0">
                      <a:effectLst/>
                      <a:ea typeface="Calibri" panose="020F0502020204030204" pitchFamily="34" charset="0"/>
                      <a:cs typeface="Calibri" panose="020F0502020204030204" pitchFamily="34" charset="0"/>
                    </a:rPr>
                    <a:t> un temps fort de votre sortie :</a:t>
                  </a:r>
                  <a:r>
                    <a:rPr lang="fr-FR" sz="1000" dirty="0">
                      <a:effectLst/>
                      <a:ea typeface="Calibri" panose="020F0502020204030204" pitchFamily="34" charset="0"/>
                      <a:cs typeface="Calibri" panose="020F0502020204030204" pitchFamily="34" charset="0"/>
                    </a:rPr>
                    <a:t> balader de nuit, découvrir des espèces, imaginer et rêver, jouer, créer, contempler le ciel… De nombreuses activités nocturnes peuvent être mises en place </a:t>
                  </a:r>
                  <a:r>
                    <a:rPr lang="fr-FR" sz="1000" i="1" dirty="0" smtClean="0">
                      <a:effectLst/>
                      <a:ea typeface="Calibri" panose="020F0502020204030204" pitchFamily="34" charset="0"/>
                      <a:cs typeface="Calibri" panose="020F0502020204030204" pitchFamily="34" charset="0"/>
                    </a:rPr>
                    <a:t>(d’une soirée autour du feu à une ou plusieurs nuits passées en montagne).</a:t>
                  </a:r>
                  <a:endParaRPr lang="fr-FR" sz="1100" dirty="0">
                    <a:effectLst/>
                    <a:ea typeface="Calibri" panose="020F0502020204030204" pitchFamily="34" charset="0"/>
                    <a:cs typeface="Times New Roman" panose="02020603050405020304" pitchFamily="18" charset="0"/>
                  </a:endParaRPr>
                </a:p>
                <a:p>
                  <a:pPr algn="just">
                    <a:lnSpc>
                      <a:spcPct val="107000"/>
                    </a:lnSpc>
                    <a:spcAft>
                      <a:spcPts val="300"/>
                    </a:spcAft>
                  </a:pPr>
                  <a:r>
                    <a:rPr lang="fr-FR" sz="1000" b="1" dirty="0">
                      <a:effectLst/>
                      <a:ea typeface="Calibri" panose="020F0502020204030204" pitchFamily="34" charset="0"/>
                      <a:cs typeface="Calibri" panose="020F0502020204030204" pitchFamily="34" charset="0"/>
                    </a:rPr>
                    <a:t>• Et partir à la </a:t>
                  </a:r>
                  <a:r>
                    <a:rPr lang="fr-FR" sz="900" b="1" dirty="0">
                      <a:effectLst/>
                      <a:ea typeface="Calibri" panose="020F0502020204030204" pitchFamily="34" charset="0"/>
                      <a:cs typeface="Calibri" panose="020F0502020204030204" pitchFamily="34" charset="0"/>
                    </a:rPr>
                    <a:t>RENCONTRE</a:t>
                  </a:r>
                  <a:r>
                    <a:rPr lang="fr-FR" sz="1000" b="1" dirty="0">
                      <a:effectLst/>
                      <a:ea typeface="Calibri" panose="020F0502020204030204" pitchFamily="34" charset="0"/>
                      <a:cs typeface="Calibri" panose="020F0502020204030204" pitchFamily="34" charset="0"/>
                    </a:rPr>
                    <a:t> :</a:t>
                  </a:r>
                  <a:r>
                    <a:rPr lang="fr-FR" sz="1000" dirty="0">
                      <a:effectLst/>
                      <a:ea typeface="Calibri" panose="020F0502020204030204" pitchFamily="34" charset="0"/>
                      <a:cs typeface="Calibri" panose="020F0502020204030204" pitchFamily="34" charset="0"/>
                    </a:rPr>
                    <a:t> </a:t>
                  </a:r>
                  <a:r>
                    <a:rPr lang="fr-FR" sz="1000" spc="-10" dirty="0">
                      <a:effectLst/>
                      <a:ea typeface="Calibri" panose="020F0502020204030204" pitchFamily="34" charset="0"/>
                      <a:cs typeface="Calibri" panose="020F0502020204030204" pitchFamily="34" charset="0"/>
                    </a:rPr>
                    <a:t>du milieu, d’une plante ou d’un animal, d’un professionnel de la montagne, du groupe, de soi-même, d’autres jeunes…</a:t>
                  </a:r>
                  <a:endParaRPr lang="fr-FR" sz="1100" spc="-10" dirty="0">
                    <a:effectLst/>
                    <a:ea typeface="Calibri" panose="020F0502020204030204" pitchFamily="34" charset="0"/>
                    <a:cs typeface="Times New Roman" panose="02020603050405020304" pitchFamily="18" charset="0"/>
                  </a:endParaRPr>
                </a:p>
              </p:txBody>
            </p:sp>
          </p:grpSp>
          <p:sp>
            <p:nvSpPr>
              <p:cNvPr id="65" name="Zone de texte 44"/>
              <p:cNvSpPr txBox="1"/>
              <p:nvPr/>
            </p:nvSpPr>
            <p:spPr>
              <a:xfrm rot="21269484">
                <a:off x="110917" y="4441177"/>
                <a:ext cx="1911607" cy="273692"/>
              </a:xfrm>
              <a:prstGeom prst="rect">
                <a:avLst/>
              </a:prstGeom>
              <a:solidFill>
                <a:srgbClr val="42C1C7"/>
              </a:solidFill>
              <a:ln w="6350">
                <a:noFill/>
              </a:ln>
              <a:effectLst>
                <a:outerShdw blurRad="50800" dist="38100" dir="2700000" algn="tl" rotWithShape="0">
                  <a:prstClr val="black">
                    <a:alpha val="40000"/>
                  </a:prstClr>
                </a:outerShdw>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1400" b="1" dirty="0">
                    <a:solidFill>
                      <a:srgbClr val="FFFFFF"/>
                    </a:solidFill>
                    <a:effectLst/>
                    <a:ea typeface="Calibri" panose="020F0502020204030204" pitchFamily="34" charset="0"/>
                    <a:cs typeface="Calibri" panose="020F0502020204030204" pitchFamily="34" charset="0"/>
                  </a:rPr>
                  <a:t>Des thèmes à explorer</a:t>
                </a:r>
                <a:endParaRPr lang="fr-FR" sz="1100" dirty="0">
                  <a:effectLst/>
                  <a:ea typeface="Calibri" panose="020F0502020204030204" pitchFamily="34" charset="0"/>
                  <a:cs typeface="Times New Roman" panose="02020603050405020304" pitchFamily="18" charset="0"/>
                </a:endParaRPr>
              </a:p>
            </p:txBody>
          </p:sp>
        </p:grpSp>
        <p:grpSp>
          <p:nvGrpSpPr>
            <p:cNvPr id="9" name="Groupe 8"/>
            <p:cNvGrpSpPr/>
            <p:nvPr/>
          </p:nvGrpSpPr>
          <p:grpSpPr>
            <a:xfrm>
              <a:off x="222576" y="394756"/>
              <a:ext cx="2963920" cy="3508405"/>
              <a:chOff x="110282" y="752560"/>
              <a:chExt cx="2963920" cy="3508405"/>
            </a:xfrm>
          </p:grpSpPr>
          <p:grpSp>
            <p:nvGrpSpPr>
              <p:cNvPr id="3" name="Groupe 2"/>
              <p:cNvGrpSpPr/>
              <p:nvPr/>
            </p:nvGrpSpPr>
            <p:grpSpPr>
              <a:xfrm>
                <a:off x="194202" y="912965"/>
                <a:ext cx="2880000" cy="3348000"/>
                <a:chOff x="194202" y="912965"/>
                <a:chExt cx="2880000" cy="3348000"/>
              </a:xfrm>
            </p:grpSpPr>
            <p:sp>
              <p:nvSpPr>
                <p:cNvPr id="26" name="AutoShape 72"/>
                <p:cNvSpPr>
                  <a:spLocks noChangeArrowheads="1"/>
                </p:cNvSpPr>
                <p:nvPr/>
              </p:nvSpPr>
              <p:spPr bwMode="auto">
                <a:xfrm>
                  <a:off x="194202" y="912965"/>
                  <a:ext cx="2880000" cy="3348000"/>
                </a:xfrm>
                <a:prstGeom prst="roundRect">
                  <a:avLst>
                    <a:gd name="adj" fmla="val 6483"/>
                  </a:avLst>
                </a:prstGeom>
                <a:solidFill>
                  <a:schemeClr val="bg1"/>
                </a:solidFill>
                <a:ln w="9525">
                  <a:no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2400">
                    <a:latin typeface="Times New Roman" panose="02020603050405020304" pitchFamily="18" charset="0"/>
                  </a:endParaRPr>
                </a:p>
              </p:txBody>
            </p:sp>
            <p:sp>
              <p:nvSpPr>
                <p:cNvPr id="80" name="Zone de texte 56"/>
                <p:cNvSpPr txBox="1"/>
                <p:nvPr/>
              </p:nvSpPr>
              <p:spPr>
                <a:xfrm>
                  <a:off x="302741" y="1157261"/>
                  <a:ext cx="2628000" cy="3023017"/>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a:lnSpc>
                      <a:spcPct val="107000"/>
                    </a:lnSpc>
                    <a:spcAft>
                      <a:spcPts val="300"/>
                    </a:spcAft>
                  </a:pPr>
                  <a:r>
                    <a:rPr lang="fr-FR" sz="1000" dirty="0">
                      <a:effectLst/>
                      <a:ea typeface="Calibri" panose="020F0502020204030204" pitchFamily="34" charset="0"/>
                      <a:cs typeface="Calibri" panose="020F0502020204030204" pitchFamily="34" charset="0"/>
                    </a:rPr>
                    <a:t> </a:t>
                  </a:r>
                  <a:r>
                    <a:rPr lang="fr-FR" sz="1000" b="1" dirty="0" smtClean="0">
                      <a:effectLst/>
                      <a:ea typeface="Calibri" panose="020F0502020204030204" pitchFamily="34" charset="0"/>
                      <a:cs typeface="Calibri" panose="020F0502020204030204" pitchFamily="34" charset="0"/>
                    </a:rPr>
                    <a:t>L’opération </a:t>
                  </a:r>
                  <a:r>
                    <a:rPr lang="fr-FR" sz="1000" b="1" dirty="0">
                      <a:effectLst/>
                      <a:ea typeface="Calibri" panose="020F0502020204030204" pitchFamily="34" charset="0"/>
                      <a:cs typeface="Calibri" panose="020F0502020204030204" pitchFamily="34" charset="0"/>
                    </a:rPr>
                    <a:t>"1001 Nuits Alpines"</a:t>
                  </a:r>
                  <a:r>
                    <a:rPr lang="fr-FR" sz="1000" dirty="0">
                      <a:effectLst/>
                      <a:ea typeface="Calibri" panose="020F0502020204030204" pitchFamily="34" charset="0"/>
                      <a:cs typeface="Calibri" panose="020F0502020204030204" pitchFamily="34" charset="0"/>
                    </a:rPr>
                    <a:t> veut permettre au plus grand nombre de jeunes de </a:t>
                  </a:r>
                  <a:r>
                    <a:rPr lang="fr-FR" sz="1000" dirty="0" smtClean="0">
                      <a:effectLst/>
                      <a:ea typeface="Calibri" panose="020F0502020204030204" pitchFamily="34" charset="0"/>
                      <a:cs typeface="Calibri" panose="020F0502020204030204" pitchFamily="34" charset="0"/>
                    </a:rPr>
                    <a:t>découvrir la montagne et vivre </a:t>
                  </a:r>
                  <a:r>
                    <a:rPr lang="fr-FR" sz="1000" dirty="0">
                      <a:effectLst/>
                      <a:ea typeface="Calibri" panose="020F0502020204030204" pitchFamily="34" charset="0"/>
                      <a:cs typeface="Calibri" panose="020F0502020204030204" pitchFamily="34" charset="0"/>
                    </a:rPr>
                    <a:t>une expérience </a:t>
                  </a:r>
                  <a:r>
                    <a:rPr lang="fr-FR" sz="1000" dirty="0" smtClean="0">
                      <a:effectLst/>
                      <a:ea typeface="Calibri" panose="020F0502020204030204" pitchFamily="34" charset="0"/>
                      <a:cs typeface="Calibri" panose="020F0502020204030204" pitchFamily="34" charset="0"/>
                    </a:rPr>
                    <a:t>enrichissante, à la fois personnelle </a:t>
                  </a:r>
                  <a:r>
                    <a:rPr lang="fr-FR" sz="1000" dirty="0">
                      <a:effectLst/>
                      <a:ea typeface="Calibri" panose="020F0502020204030204" pitchFamily="34" charset="0"/>
                      <a:cs typeface="Calibri" panose="020F0502020204030204" pitchFamily="34" charset="0"/>
                    </a:rPr>
                    <a:t>et </a:t>
                  </a:r>
                  <a:r>
                    <a:rPr lang="fr-FR" sz="1000" dirty="0" smtClean="0">
                      <a:effectLst/>
                      <a:ea typeface="Calibri" panose="020F0502020204030204" pitchFamily="34" charset="0"/>
                      <a:cs typeface="Calibri" panose="020F0502020204030204" pitchFamily="34" charset="0"/>
                    </a:rPr>
                    <a:t>collective, </a:t>
                  </a:r>
                  <a:r>
                    <a:rPr lang="fr-FR" sz="1000" dirty="0">
                      <a:effectLst/>
                      <a:ea typeface="Calibri" panose="020F0502020204030204" pitchFamily="34" charset="0"/>
                      <a:cs typeface="Calibri" panose="020F0502020204030204" pitchFamily="34" charset="0"/>
                    </a:rPr>
                    <a:t>à travers une sortie ou un séjour. </a:t>
                  </a:r>
                  <a:endParaRPr lang="fr-FR" sz="1100" dirty="0">
                    <a:effectLst/>
                    <a:ea typeface="Calibri" panose="020F0502020204030204" pitchFamily="34" charset="0"/>
                    <a:cs typeface="Times New Roman" panose="02020603050405020304" pitchFamily="18" charset="0"/>
                  </a:endParaRPr>
                </a:p>
                <a:p>
                  <a:pPr algn="just">
                    <a:lnSpc>
                      <a:spcPct val="107000"/>
                    </a:lnSpc>
                    <a:spcAft>
                      <a:spcPts val="300"/>
                    </a:spcAft>
                  </a:pPr>
                  <a:r>
                    <a:rPr lang="fr-FR" sz="1000" b="1" dirty="0">
                      <a:effectLst/>
                      <a:ea typeface="Calibri" panose="020F0502020204030204" pitchFamily="34" charset="0"/>
                      <a:cs typeface="Calibri" panose="020F0502020204030204" pitchFamily="34" charset="0"/>
                    </a:rPr>
                    <a:t>Elle offre un cadre général </a:t>
                  </a:r>
                  <a:r>
                    <a:rPr lang="fr-FR" sz="1000" dirty="0" smtClean="0">
                      <a:effectLst/>
                      <a:ea typeface="Calibri" panose="020F0502020204030204" pitchFamily="34" charset="0"/>
                      <a:cs typeface="Calibri" panose="020F0502020204030204" pitchFamily="34" charset="0"/>
                    </a:rPr>
                    <a:t>dont vous, </a:t>
                  </a:r>
                  <a:r>
                    <a:rPr lang="fr-FR" sz="1000" dirty="0">
                      <a:effectLst/>
                      <a:ea typeface="Calibri" panose="020F0502020204030204" pitchFamily="34" charset="0"/>
                      <a:cs typeface="Calibri" panose="020F0502020204030204" pitchFamily="34" charset="0"/>
                    </a:rPr>
                    <a:t>porteurs de </a:t>
                  </a:r>
                  <a:r>
                    <a:rPr lang="fr-FR" sz="1000" dirty="0" smtClean="0">
                      <a:effectLst/>
                      <a:ea typeface="Calibri" panose="020F0502020204030204" pitchFamily="34" charset="0"/>
                      <a:cs typeface="Calibri" panose="020F0502020204030204" pitchFamily="34" charset="0"/>
                    </a:rPr>
                    <a:t>projets, pouvez vous emparer </a:t>
                  </a:r>
                  <a:r>
                    <a:rPr lang="fr-FR" sz="1000" dirty="0">
                      <a:effectLst/>
                      <a:ea typeface="Calibri" panose="020F0502020204030204" pitchFamily="34" charset="0"/>
                      <a:cs typeface="Calibri" panose="020F0502020204030204" pitchFamily="34" charset="0"/>
                    </a:rPr>
                    <a:t>avec une grande liberté d’initiatives locales.</a:t>
                  </a:r>
                  <a:endParaRPr lang="fr-FR" sz="1100" dirty="0">
                    <a:effectLst/>
                    <a:ea typeface="Calibri" panose="020F0502020204030204" pitchFamily="34" charset="0"/>
                    <a:cs typeface="Times New Roman" panose="02020603050405020304" pitchFamily="18" charset="0"/>
                  </a:endParaRPr>
                </a:p>
                <a:p>
                  <a:pPr algn="just">
                    <a:lnSpc>
                      <a:spcPct val="107000"/>
                    </a:lnSpc>
                    <a:spcAft>
                      <a:spcPts val="300"/>
                    </a:spcAft>
                  </a:pPr>
                  <a:r>
                    <a:rPr lang="fr-FR" sz="1000" b="1" dirty="0">
                      <a:effectLst/>
                      <a:ea typeface="Calibri" panose="020F0502020204030204" pitchFamily="34" charset="0"/>
                      <a:cs typeface="Calibri" panose="020F0502020204030204" pitchFamily="34" charset="0"/>
                    </a:rPr>
                    <a:t>Chaque groupe construit son projet</a:t>
                  </a:r>
                  <a:r>
                    <a:rPr lang="fr-FR" sz="1000" dirty="0">
                      <a:effectLst/>
                      <a:ea typeface="Calibri" panose="020F0502020204030204" pitchFamily="34" charset="0"/>
                      <a:cs typeface="Calibri" panose="020F0502020204030204" pitchFamily="34" charset="0"/>
                    </a:rPr>
                    <a:t> de sortie selon ses propres objectifs, choisit un lieu adapté à son public, une date sur la saison estivale, une durée (d’une soirée à plusieurs jours), un mode de nuitée en montagne (refuge, abri, bivouac…), un </a:t>
                  </a:r>
                  <a:r>
                    <a:rPr lang="fr-FR" sz="1000" dirty="0" smtClean="0">
                      <a:effectLst/>
                      <a:ea typeface="Calibri" panose="020F0502020204030204" pitchFamily="34" charset="0"/>
                      <a:cs typeface="Calibri" panose="020F0502020204030204" pitchFamily="34" charset="0"/>
                    </a:rPr>
                    <a:t>fil conducteur et des activités.</a:t>
                  </a:r>
                  <a:endParaRPr lang="fr-FR" sz="1100" dirty="0">
                    <a:effectLst/>
                    <a:ea typeface="Calibri" panose="020F0502020204030204" pitchFamily="34" charset="0"/>
                    <a:cs typeface="Times New Roman" panose="02020603050405020304" pitchFamily="18" charset="0"/>
                  </a:endParaRPr>
                </a:p>
                <a:p>
                  <a:pPr algn="just">
                    <a:lnSpc>
                      <a:spcPct val="107000"/>
                    </a:lnSpc>
                    <a:spcAft>
                      <a:spcPts val="300"/>
                    </a:spcAft>
                  </a:pPr>
                  <a:r>
                    <a:rPr lang="fr-FR" sz="1000" b="1" dirty="0" err="1">
                      <a:effectLst/>
                      <a:ea typeface="Calibri" panose="020F0502020204030204" pitchFamily="34" charset="0"/>
                      <a:cs typeface="Calibri" panose="020F0502020204030204" pitchFamily="34" charset="0"/>
                    </a:rPr>
                    <a:t>Educ’alpes</a:t>
                  </a:r>
                  <a:r>
                    <a:rPr lang="fr-FR" sz="1000" b="1" dirty="0">
                      <a:effectLst/>
                      <a:ea typeface="Calibri" panose="020F0502020204030204" pitchFamily="34" charset="0"/>
                      <a:cs typeface="Calibri" panose="020F0502020204030204" pitchFamily="34" charset="0"/>
                    </a:rPr>
                    <a:t> met à disposition un ensemble de ressources</a:t>
                  </a:r>
                  <a:r>
                    <a:rPr lang="fr-FR" sz="1000" dirty="0">
                      <a:effectLst/>
                      <a:ea typeface="Calibri" panose="020F0502020204030204" pitchFamily="34" charset="0"/>
                      <a:cs typeface="Calibri" panose="020F0502020204030204" pitchFamily="34" charset="0"/>
                    </a:rPr>
                    <a:t> pédagogiques pour nourrir les projets </a:t>
                  </a:r>
                  <a:r>
                    <a:rPr lang="fr-FR" sz="1000" dirty="0" smtClean="0">
                      <a:effectLst/>
                      <a:ea typeface="Calibri" panose="020F0502020204030204" pitchFamily="34" charset="0"/>
                      <a:cs typeface="Calibri" panose="020F0502020204030204" pitchFamily="34" charset="0"/>
                    </a:rPr>
                    <a:t>locaux et apporte un </a:t>
                  </a:r>
                  <a:r>
                    <a:rPr lang="fr-FR" sz="1000" dirty="0">
                      <a:effectLst/>
                      <a:ea typeface="Calibri" panose="020F0502020204030204" pitchFamily="34" charset="0"/>
                      <a:cs typeface="Calibri" panose="020F0502020204030204" pitchFamily="34" charset="0"/>
                    </a:rPr>
                    <a:t>accompagnement </a:t>
                  </a:r>
                  <a:r>
                    <a:rPr lang="fr-FR" sz="1000" dirty="0" smtClean="0">
                      <a:effectLst/>
                      <a:ea typeface="Calibri" panose="020F0502020204030204" pitchFamily="34" charset="0"/>
                      <a:cs typeface="Calibri" panose="020F0502020204030204" pitchFamily="34" charset="0"/>
                    </a:rPr>
                    <a:t>selon les besoins des porteurs de projets.</a:t>
                  </a:r>
                  <a:endParaRPr lang="fr-FR" sz="1100" dirty="0">
                    <a:effectLst/>
                    <a:ea typeface="Calibri" panose="020F0502020204030204" pitchFamily="34" charset="0"/>
                    <a:cs typeface="Times New Roman" panose="02020603050405020304" pitchFamily="18" charset="0"/>
                  </a:endParaRPr>
                </a:p>
              </p:txBody>
            </p:sp>
          </p:grpSp>
          <p:sp>
            <p:nvSpPr>
              <p:cNvPr id="81" name="Zone de texte 57"/>
              <p:cNvSpPr txBox="1"/>
              <p:nvPr/>
            </p:nvSpPr>
            <p:spPr>
              <a:xfrm rot="21269484">
                <a:off x="110282" y="752560"/>
                <a:ext cx="1865871" cy="298580"/>
              </a:xfrm>
              <a:prstGeom prst="rect">
                <a:avLst/>
              </a:prstGeom>
              <a:solidFill>
                <a:srgbClr val="FAB232"/>
              </a:solidFill>
              <a:ln w="6350">
                <a:noFill/>
              </a:ln>
              <a:effectLst>
                <a:outerShdw blurRad="50800" dist="38100" dir="2700000" algn="tl" rotWithShape="0">
                  <a:prstClr val="black">
                    <a:alpha val="40000"/>
                  </a:prstClr>
                </a:outerShdw>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1400" b="1" dirty="0">
                    <a:solidFill>
                      <a:srgbClr val="FFFFFF"/>
                    </a:solidFill>
                    <a:effectLst/>
                    <a:ea typeface="Calibri" panose="020F0502020204030204" pitchFamily="34" charset="0"/>
                    <a:cs typeface="Calibri" panose="020F0502020204030204" pitchFamily="34" charset="0"/>
                  </a:rPr>
                  <a:t>Comment ça marche ?</a:t>
                </a:r>
                <a:endParaRPr lang="fr-FR" sz="1100" dirty="0">
                  <a:effectLst/>
                  <a:ea typeface="Calibri" panose="020F0502020204030204" pitchFamily="34" charset="0"/>
                  <a:cs typeface="Times New Roman" panose="02020603050405020304" pitchFamily="18" charset="0"/>
                </a:endParaRPr>
              </a:p>
            </p:txBody>
          </p:sp>
        </p:grpSp>
      </p:grpSp>
      <p:grpSp>
        <p:nvGrpSpPr>
          <p:cNvPr id="23" name="Groupe 22"/>
          <p:cNvGrpSpPr/>
          <p:nvPr/>
        </p:nvGrpSpPr>
        <p:grpSpPr>
          <a:xfrm>
            <a:off x="3505185" y="2812878"/>
            <a:ext cx="3016706" cy="4324224"/>
            <a:chOff x="3505185" y="1802232"/>
            <a:chExt cx="3016706" cy="4324224"/>
          </a:xfrm>
        </p:grpSpPr>
        <p:grpSp>
          <p:nvGrpSpPr>
            <p:cNvPr id="11" name="Groupe 10"/>
            <p:cNvGrpSpPr/>
            <p:nvPr/>
          </p:nvGrpSpPr>
          <p:grpSpPr>
            <a:xfrm>
              <a:off x="3532022" y="4197488"/>
              <a:ext cx="2980601" cy="1928968"/>
              <a:chOff x="3515980" y="5352512"/>
              <a:chExt cx="2980601" cy="1928968"/>
            </a:xfrm>
          </p:grpSpPr>
          <p:grpSp>
            <p:nvGrpSpPr>
              <p:cNvPr id="5" name="Groupe 4"/>
              <p:cNvGrpSpPr/>
              <p:nvPr/>
            </p:nvGrpSpPr>
            <p:grpSpPr>
              <a:xfrm>
                <a:off x="3616581" y="5499295"/>
                <a:ext cx="2880000" cy="1782185"/>
                <a:chOff x="3616581" y="5499295"/>
                <a:chExt cx="2880000" cy="1782185"/>
              </a:xfrm>
            </p:grpSpPr>
            <p:sp>
              <p:nvSpPr>
                <p:cNvPr id="30" name="AutoShape 72"/>
                <p:cNvSpPr>
                  <a:spLocks noChangeArrowheads="1"/>
                </p:cNvSpPr>
                <p:nvPr/>
              </p:nvSpPr>
              <p:spPr bwMode="auto">
                <a:xfrm>
                  <a:off x="3616581" y="5499295"/>
                  <a:ext cx="2880000" cy="1782185"/>
                </a:xfrm>
                <a:prstGeom prst="roundRect">
                  <a:avLst>
                    <a:gd name="adj" fmla="val 6483"/>
                  </a:avLst>
                </a:prstGeom>
                <a:solidFill>
                  <a:schemeClr val="bg1"/>
                </a:solidFill>
                <a:ln w="9525">
                  <a:no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2400">
                    <a:latin typeface="Times New Roman" panose="02020603050405020304" pitchFamily="18" charset="0"/>
                  </a:endParaRPr>
                </a:p>
              </p:txBody>
            </p:sp>
            <p:sp>
              <p:nvSpPr>
                <p:cNvPr id="67" name="Zone de texte 46"/>
                <p:cNvSpPr txBox="1"/>
                <p:nvPr/>
              </p:nvSpPr>
              <p:spPr>
                <a:xfrm>
                  <a:off x="3738665" y="5709250"/>
                  <a:ext cx="2628000" cy="150193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a:lnSpc>
                      <a:spcPct val="107000"/>
                    </a:lnSpc>
                    <a:spcAft>
                      <a:spcPts val="300"/>
                    </a:spcAft>
                  </a:pPr>
                  <a:r>
                    <a:rPr lang="fr-FR" sz="1000" dirty="0" smtClean="0">
                      <a:effectLst/>
                      <a:ea typeface="Calibri" panose="020F0502020204030204" pitchFamily="34" charset="0"/>
                      <a:cs typeface="Calibri" panose="020F0502020204030204" pitchFamily="34" charset="0"/>
                    </a:rPr>
                    <a:t>Chaque </a:t>
                  </a:r>
                  <a:r>
                    <a:rPr lang="fr-FR" sz="1000" dirty="0">
                      <a:effectLst/>
                      <a:ea typeface="Calibri" panose="020F0502020204030204" pitchFamily="34" charset="0"/>
                      <a:cs typeface="Calibri" panose="020F0502020204030204" pitchFamily="34" charset="0"/>
                    </a:rPr>
                    <a:t>projet local </a:t>
                  </a:r>
                  <a:r>
                    <a:rPr lang="fr-FR" sz="1000" dirty="0" smtClean="0">
                      <a:effectLst/>
                      <a:ea typeface="Calibri" panose="020F0502020204030204" pitchFamily="34" charset="0"/>
                      <a:cs typeface="Calibri" panose="020F0502020204030204" pitchFamily="34" charset="0"/>
                    </a:rPr>
                    <a:t>est </a:t>
                  </a:r>
                  <a:r>
                    <a:rPr lang="fr-FR" sz="1000" dirty="0">
                      <a:effectLst/>
                      <a:ea typeface="Calibri" panose="020F0502020204030204" pitchFamily="34" charset="0"/>
                      <a:cs typeface="Calibri" panose="020F0502020204030204" pitchFamily="34" charset="0"/>
                    </a:rPr>
                    <a:t>valorisé sur </a:t>
                  </a:r>
                  <a:r>
                    <a:rPr lang="fr-FR" sz="1000" dirty="0" smtClean="0">
                      <a:effectLst/>
                      <a:ea typeface="Calibri" panose="020F0502020204030204" pitchFamily="34" charset="0"/>
                      <a:cs typeface="Calibri" panose="020F0502020204030204" pitchFamily="34" charset="0"/>
                    </a:rPr>
                    <a:t>le </a:t>
                  </a:r>
                  <a:r>
                    <a:rPr lang="fr-FR" sz="1000" dirty="0">
                      <a:effectLst/>
                      <a:ea typeface="Calibri" panose="020F0502020204030204" pitchFamily="34" charset="0"/>
                      <a:cs typeface="Calibri" panose="020F0502020204030204" pitchFamily="34" charset="0"/>
                    </a:rPr>
                    <a:t>site </a:t>
                  </a:r>
                  <a:r>
                    <a:rPr lang="fr-FR" sz="1000" dirty="0" smtClean="0">
                      <a:effectLst/>
                      <a:ea typeface="Calibri" panose="020F0502020204030204" pitchFamily="34" charset="0"/>
                      <a:cs typeface="Calibri" panose="020F0502020204030204" pitchFamily="34" charset="0"/>
                    </a:rPr>
                    <a:t>de l’opération</a:t>
                  </a:r>
                  <a:r>
                    <a:rPr lang="fr-FR" sz="1000" dirty="0">
                      <a:effectLst/>
                      <a:ea typeface="Calibri" panose="020F0502020204030204" pitchFamily="34" charset="0"/>
                      <a:cs typeface="Calibri" panose="020F0502020204030204" pitchFamily="34" charset="0"/>
                    </a:rPr>
                    <a:t>. Les retours d’expérience </a:t>
                  </a:r>
                  <a:r>
                    <a:rPr lang="fr-FR" sz="1000" dirty="0" smtClean="0">
                      <a:effectLst/>
                      <a:ea typeface="Calibri" panose="020F0502020204030204" pitchFamily="34" charset="0"/>
                      <a:cs typeface="Calibri" panose="020F0502020204030204" pitchFamily="34" charset="0"/>
                    </a:rPr>
                    <a:t>nourrissent </a:t>
                  </a:r>
                  <a:r>
                    <a:rPr lang="fr-FR" sz="1000" dirty="0">
                      <a:effectLst/>
                      <a:ea typeface="Calibri" panose="020F0502020204030204" pitchFamily="34" charset="0"/>
                      <a:cs typeface="Calibri" panose="020F0502020204030204" pitchFamily="34" charset="0"/>
                    </a:rPr>
                    <a:t>le collectif et pourront inspirer les futurs porteurs de projets.</a:t>
                  </a:r>
                  <a:endParaRPr lang="fr-FR" sz="1100" dirty="0">
                    <a:effectLst/>
                    <a:ea typeface="Calibri" panose="020F0502020204030204" pitchFamily="34" charset="0"/>
                    <a:cs typeface="Times New Roman" panose="02020603050405020304" pitchFamily="18" charset="0"/>
                  </a:endParaRPr>
                </a:p>
                <a:p>
                  <a:pPr algn="just">
                    <a:lnSpc>
                      <a:spcPct val="107000"/>
                    </a:lnSpc>
                    <a:spcAft>
                      <a:spcPts val="300"/>
                    </a:spcAft>
                  </a:pPr>
                  <a:r>
                    <a:rPr lang="fr-FR" sz="1000" dirty="0" smtClean="0">
                      <a:effectLst/>
                      <a:ea typeface="Calibri" panose="020F0502020204030204" pitchFamily="34" charset="0"/>
                      <a:cs typeface="Calibri" panose="020F0502020204030204" pitchFamily="34" charset="0"/>
                    </a:rPr>
                    <a:t>L’objectif </a:t>
                  </a:r>
                  <a:r>
                    <a:rPr lang="fr-FR" sz="1000" dirty="0">
                      <a:effectLst/>
                      <a:ea typeface="Calibri" panose="020F0502020204030204" pitchFamily="34" charset="0"/>
                      <a:cs typeface="Calibri" panose="020F0502020204030204" pitchFamily="34" charset="0"/>
                    </a:rPr>
                    <a:t>de "1001 Nuits </a:t>
                  </a:r>
                  <a:r>
                    <a:rPr lang="fr-FR" sz="1000" dirty="0" smtClean="0">
                      <a:ea typeface="Calibri" panose="020F0502020204030204" pitchFamily="34" charset="0"/>
                      <a:cs typeface="Calibri" panose="020F0502020204030204" pitchFamily="34" charset="0"/>
                    </a:rPr>
                    <a:t>Alpines"</a:t>
                  </a:r>
                  <a:r>
                    <a:rPr lang="fr-FR" sz="1000" dirty="0" smtClean="0">
                      <a:effectLst/>
                      <a:ea typeface="Calibri" panose="020F0502020204030204" pitchFamily="34" charset="0"/>
                      <a:cs typeface="Calibri" panose="020F0502020204030204" pitchFamily="34" charset="0"/>
                    </a:rPr>
                    <a:t> est de </a:t>
                  </a:r>
                  <a:r>
                    <a:rPr lang="fr-FR" sz="1000" dirty="0">
                      <a:effectLst/>
                      <a:ea typeface="Calibri" panose="020F0502020204030204" pitchFamily="34" charset="0"/>
                      <a:cs typeface="Calibri" panose="020F0502020204030204" pitchFamily="34" charset="0"/>
                    </a:rPr>
                    <a:t>créer une large communauté active de professionnels et de jeunes, </a:t>
                  </a:r>
                  <a:r>
                    <a:rPr lang="fr-FR" sz="1000" dirty="0" smtClean="0">
                      <a:effectLst/>
                      <a:ea typeface="Calibri" panose="020F0502020204030204" pitchFamily="34" charset="0"/>
                      <a:cs typeface="Calibri" panose="020F0502020204030204" pitchFamily="34" charset="0"/>
                    </a:rPr>
                    <a:t>qui portent l’intérêt des jeunes en montagne. Et bien sûr, de donner envie </a:t>
                  </a:r>
                  <a:r>
                    <a:rPr lang="fr-FR" sz="1000" dirty="0">
                      <a:effectLst/>
                      <a:ea typeface="Calibri" panose="020F0502020204030204" pitchFamily="34" charset="0"/>
                      <a:cs typeface="Calibri" panose="020F0502020204030204" pitchFamily="34" charset="0"/>
                    </a:rPr>
                    <a:t>aux jeunes de revenir en montagne par la suite !</a:t>
                  </a:r>
                  <a:endParaRPr lang="fr-FR" sz="1100" dirty="0">
                    <a:effectLst/>
                    <a:ea typeface="Calibri" panose="020F0502020204030204" pitchFamily="34" charset="0"/>
                    <a:cs typeface="Times New Roman" panose="02020603050405020304" pitchFamily="18" charset="0"/>
                  </a:endParaRPr>
                </a:p>
              </p:txBody>
            </p:sp>
          </p:grpSp>
          <p:sp>
            <p:nvSpPr>
              <p:cNvPr id="68" name="Zone de texte 47"/>
              <p:cNvSpPr txBox="1"/>
              <p:nvPr/>
            </p:nvSpPr>
            <p:spPr>
              <a:xfrm rot="21269484">
                <a:off x="3515980" y="5352512"/>
                <a:ext cx="1172049" cy="283885"/>
              </a:xfrm>
              <a:prstGeom prst="rect">
                <a:avLst/>
              </a:prstGeom>
              <a:solidFill>
                <a:srgbClr val="FAB232"/>
              </a:solidFill>
              <a:ln w="6350">
                <a:noFill/>
              </a:ln>
              <a:effectLst>
                <a:outerShdw blurRad="50800" dist="38100" dir="2700000" algn="tl" rotWithShape="0">
                  <a:prstClr val="black">
                    <a:alpha val="40000"/>
                  </a:prstClr>
                </a:outerShdw>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1400" b="1" dirty="0">
                    <a:solidFill>
                      <a:srgbClr val="FFFFFF"/>
                    </a:solidFill>
                    <a:effectLst/>
                    <a:ea typeface="Calibri" panose="020F0502020204030204" pitchFamily="34" charset="0"/>
                    <a:cs typeface="Calibri" panose="020F0502020204030204" pitchFamily="34" charset="0"/>
                  </a:rPr>
                  <a:t>Et après ?</a:t>
                </a:r>
                <a:endParaRPr lang="fr-FR" sz="1100" dirty="0">
                  <a:effectLst/>
                  <a:ea typeface="Calibri" panose="020F0502020204030204" pitchFamily="34" charset="0"/>
                  <a:cs typeface="Times New Roman" panose="02020603050405020304" pitchFamily="18" charset="0"/>
                </a:endParaRPr>
              </a:p>
            </p:txBody>
          </p:sp>
        </p:grpSp>
        <p:grpSp>
          <p:nvGrpSpPr>
            <p:cNvPr id="10" name="Groupe 9"/>
            <p:cNvGrpSpPr/>
            <p:nvPr/>
          </p:nvGrpSpPr>
          <p:grpSpPr>
            <a:xfrm>
              <a:off x="3505185" y="1802232"/>
              <a:ext cx="3016706" cy="2090928"/>
              <a:chOff x="3505185" y="2748710"/>
              <a:chExt cx="3016706" cy="2090928"/>
            </a:xfrm>
          </p:grpSpPr>
          <p:grpSp>
            <p:nvGrpSpPr>
              <p:cNvPr id="7" name="Groupe 6"/>
              <p:cNvGrpSpPr/>
              <p:nvPr/>
            </p:nvGrpSpPr>
            <p:grpSpPr>
              <a:xfrm>
                <a:off x="3641891" y="2863970"/>
                <a:ext cx="2880000" cy="1975668"/>
                <a:chOff x="3641891" y="2863970"/>
                <a:chExt cx="2880000" cy="1975668"/>
              </a:xfrm>
            </p:grpSpPr>
            <p:sp>
              <p:nvSpPr>
                <p:cNvPr id="28" name="AutoShape 72"/>
                <p:cNvSpPr>
                  <a:spLocks noChangeArrowheads="1"/>
                </p:cNvSpPr>
                <p:nvPr/>
              </p:nvSpPr>
              <p:spPr bwMode="auto">
                <a:xfrm>
                  <a:off x="3641891" y="2863970"/>
                  <a:ext cx="2880000" cy="1975668"/>
                </a:xfrm>
                <a:prstGeom prst="roundRect">
                  <a:avLst>
                    <a:gd name="adj" fmla="val 6483"/>
                  </a:avLst>
                </a:prstGeom>
                <a:solidFill>
                  <a:schemeClr val="bg1"/>
                </a:solidFill>
                <a:ln w="9525">
                  <a:no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2400">
                    <a:latin typeface="Times New Roman" panose="02020603050405020304" pitchFamily="18" charset="0"/>
                  </a:endParaRPr>
                </a:p>
              </p:txBody>
            </p:sp>
            <p:sp>
              <p:nvSpPr>
                <p:cNvPr id="70" name="Zone de texte 10"/>
                <p:cNvSpPr txBox="1"/>
                <p:nvPr/>
              </p:nvSpPr>
              <p:spPr>
                <a:xfrm>
                  <a:off x="3754580" y="3118722"/>
                  <a:ext cx="2628000" cy="1683678"/>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300"/>
                    </a:spcAft>
                  </a:pPr>
                  <a:r>
                    <a:rPr lang="fr-FR" sz="1000" b="1" spc="-10" dirty="0" smtClean="0">
                      <a:effectLst/>
                      <a:ea typeface="Calibri" panose="020F0502020204030204" pitchFamily="34" charset="0"/>
                      <a:cs typeface="Calibri" panose="020F0502020204030204" pitchFamily="34" charset="0"/>
                    </a:rPr>
                    <a:t>Date</a:t>
                  </a:r>
                  <a:r>
                    <a:rPr lang="fr-FR" sz="1000" b="1" spc="-10" dirty="0">
                      <a:effectLst/>
                      <a:ea typeface="Calibri" panose="020F0502020204030204" pitchFamily="34" charset="0"/>
                      <a:cs typeface="Calibri" panose="020F0502020204030204" pitchFamily="34" charset="0"/>
                    </a:rPr>
                    <a:t> :</a:t>
                  </a:r>
                  <a:r>
                    <a:rPr lang="fr-FR" sz="1000" spc="-10" dirty="0">
                      <a:effectLst/>
                      <a:ea typeface="Calibri" panose="020F0502020204030204" pitchFamily="34" charset="0"/>
                      <a:cs typeface="Calibri" panose="020F0502020204030204" pitchFamily="34" charset="0"/>
                    </a:rPr>
                    <a:t> </a:t>
                  </a:r>
                  <a:r>
                    <a:rPr lang="fr-FR" sz="1000" spc="-40" dirty="0">
                      <a:effectLst/>
                      <a:ea typeface="Calibri" panose="020F0502020204030204" pitchFamily="34" charset="0"/>
                      <a:cs typeface="Calibri" panose="020F0502020204030204" pitchFamily="34" charset="0"/>
                    </a:rPr>
                    <a:t>Saison estivale, du 21 juin au 21 septembre </a:t>
                  </a:r>
                  <a:r>
                    <a:rPr lang="fr-FR" sz="1000" spc="-40" dirty="0" smtClean="0">
                      <a:effectLst/>
                      <a:ea typeface="Calibri" panose="020F0502020204030204" pitchFamily="34" charset="0"/>
                      <a:cs typeface="Calibri" panose="020F0502020204030204" pitchFamily="34" charset="0"/>
                    </a:rPr>
                    <a:t>2020</a:t>
                  </a:r>
                  <a:endParaRPr lang="fr-FR" sz="1100" spc="-40" dirty="0">
                    <a:effectLst/>
                    <a:ea typeface="Calibri" panose="020F0502020204030204" pitchFamily="34" charset="0"/>
                    <a:cs typeface="Times New Roman" panose="02020603050405020304" pitchFamily="18" charset="0"/>
                  </a:endParaRPr>
                </a:p>
                <a:p>
                  <a:pPr algn="just">
                    <a:spcAft>
                      <a:spcPts val="300"/>
                    </a:spcAft>
                  </a:pPr>
                  <a:r>
                    <a:rPr lang="fr-FR" sz="1000" b="1" dirty="0">
                      <a:effectLst/>
                      <a:ea typeface="Calibri" panose="020F0502020204030204" pitchFamily="34" charset="0"/>
                      <a:cs typeface="Calibri" panose="020F0502020204030204" pitchFamily="34" charset="0"/>
                    </a:rPr>
                    <a:t>Lieu :</a:t>
                  </a:r>
                  <a:r>
                    <a:rPr lang="fr-FR" sz="1000" dirty="0">
                      <a:effectLst/>
                      <a:ea typeface="Calibri" panose="020F0502020204030204" pitchFamily="34" charset="0"/>
                      <a:cs typeface="Calibri" panose="020F0502020204030204" pitchFamily="34" charset="0"/>
                    </a:rPr>
                    <a:t> En tous lieux du massif alpin </a:t>
                  </a:r>
                  <a:r>
                    <a:rPr lang="fr-FR" sz="1000" dirty="0" smtClean="0">
                      <a:effectLst/>
                      <a:ea typeface="Calibri" panose="020F0502020204030204" pitchFamily="34" charset="0"/>
                      <a:cs typeface="Calibri" panose="020F0502020204030204" pitchFamily="34" charset="0"/>
                    </a:rPr>
                    <a:t>français </a:t>
                  </a:r>
                  <a:r>
                    <a:rPr lang="fr-FR" sz="1000" i="1" dirty="0" smtClean="0">
                      <a:effectLst/>
                      <a:ea typeface="Calibri" panose="020F0502020204030204" pitchFamily="34" charset="0"/>
                      <a:cs typeface="Calibri" panose="020F0502020204030204" pitchFamily="34" charset="0"/>
                    </a:rPr>
                    <a:t>(</a:t>
                  </a:r>
                  <a:r>
                    <a:rPr lang="fr-FR" sz="1000" i="1" dirty="0">
                      <a:effectLst/>
                      <a:ea typeface="Calibri" panose="020F0502020204030204" pitchFamily="34" charset="0"/>
                      <a:cs typeface="Calibri" panose="020F0502020204030204" pitchFamily="34" charset="0"/>
                    </a:rPr>
                    <a:t>projets transfrontaliers </a:t>
                  </a:r>
                  <a:r>
                    <a:rPr lang="fr-FR" sz="1000" i="1" dirty="0" smtClean="0">
                      <a:effectLst/>
                      <a:ea typeface="Calibri" panose="020F0502020204030204" pitchFamily="34" charset="0"/>
                      <a:cs typeface="Calibri" panose="020F0502020204030204" pitchFamily="34" charset="0"/>
                    </a:rPr>
                    <a:t>possibles</a:t>
                  </a:r>
                  <a:r>
                    <a:rPr lang="fr-FR" sz="1000" i="1" dirty="0">
                      <a:effectLst/>
                      <a:ea typeface="Calibri" panose="020F0502020204030204" pitchFamily="34" charset="0"/>
                      <a:cs typeface="Calibri" panose="020F0502020204030204" pitchFamily="34" charset="0"/>
                    </a:rPr>
                    <a:t>)</a:t>
                  </a:r>
                  <a:endParaRPr lang="fr-FR" sz="1000" dirty="0">
                    <a:effectLst/>
                    <a:ea typeface="Calibri" panose="020F0502020204030204" pitchFamily="34" charset="0"/>
                    <a:cs typeface="Times New Roman" panose="02020603050405020304" pitchFamily="18" charset="0"/>
                  </a:endParaRPr>
                </a:p>
                <a:p>
                  <a:pPr algn="just">
                    <a:lnSpc>
                      <a:spcPct val="107000"/>
                    </a:lnSpc>
                    <a:spcAft>
                      <a:spcPts val="300"/>
                    </a:spcAft>
                  </a:pPr>
                  <a:r>
                    <a:rPr lang="fr-FR" sz="1000" b="1" dirty="0">
                      <a:effectLst/>
                      <a:ea typeface="Calibri" panose="020F0502020204030204" pitchFamily="34" charset="0"/>
                      <a:cs typeface="Calibri" panose="020F0502020204030204" pitchFamily="34" charset="0"/>
                    </a:rPr>
                    <a:t>Public :</a:t>
                  </a:r>
                  <a:r>
                    <a:rPr lang="fr-FR" sz="1000" dirty="0">
                      <a:effectLst/>
                      <a:ea typeface="Calibri" panose="020F0502020204030204" pitchFamily="34" charset="0"/>
                      <a:cs typeface="Calibri" panose="020F0502020204030204" pitchFamily="34" charset="0"/>
                    </a:rPr>
                    <a:t> Jeunes de 6 à 25 ans </a:t>
                  </a:r>
                  <a:r>
                    <a:rPr lang="fr-FR" sz="1000" i="1" dirty="0">
                      <a:effectLst/>
                      <a:ea typeface="Calibri" panose="020F0502020204030204" pitchFamily="34" charset="0"/>
                      <a:cs typeface="Calibri" panose="020F0502020204030204" pitchFamily="34" charset="0"/>
                    </a:rPr>
                    <a:t>(ouvert aux plus petits et aux plus grands également),</a:t>
                  </a:r>
                  <a:r>
                    <a:rPr lang="fr-FR" sz="1000" dirty="0">
                      <a:effectLst/>
                      <a:ea typeface="Calibri" panose="020F0502020204030204" pitchFamily="34" charset="0"/>
                      <a:cs typeface="Calibri" panose="020F0502020204030204" pitchFamily="34" charset="0"/>
                    </a:rPr>
                    <a:t> constitués en groupes formels ou informels </a:t>
                  </a:r>
                  <a:r>
                    <a:rPr lang="fr-FR" sz="1000" i="1" dirty="0">
                      <a:effectLst/>
                      <a:ea typeface="Calibri" panose="020F0502020204030204" pitchFamily="34" charset="0"/>
                      <a:cs typeface="Calibri" panose="020F0502020204030204" pitchFamily="34" charset="0"/>
                    </a:rPr>
                    <a:t>(accueils collectifs de mineurs, classes, clubs de montagne…),</a:t>
                  </a:r>
                  <a:r>
                    <a:rPr lang="fr-FR" sz="1000" dirty="0">
                      <a:effectLst/>
                      <a:ea typeface="Calibri" panose="020F0502020204030204" pitchFamily="34" charset="0"/>
                      <a:cs typeface="Calibri" panose="020F0502020204030204" pitchFamily="34" charset="0"/>
                    </a:rPr>
                    <a:t> issus de la vallée, du massif alpin ou des agglomérations proches. Les publics éloignés de l’accès à la montagne sont vivement encouragés !</a:t>
                  </a:r>
                  <a:endParaRPr lang="fr-FR" sz="1100" dirty="0">
                    <a:effectLst/>
                    <a:ea typeface="Calibri" panose="020F0502020204030204" pitchFamily="34" charset="0"/>
                    <a:cs typeface="Times New Roman" panose="02020603050405020304" pitchFamily="18" charset="0"/>
                  </a:endParaRPr>
                </a:p>
              </p:txBody>
            </p:sp>
          </p:grpSp>
          <p:sp>
            <p:nvSpPr>
              <p:cNvPr id="71" name="Zone de texte 41"/>
              <p:cNvSpPr txBox="1"/>
              <p:nvPr/>
            </p:nvSpPr>
            <p:spPr>
              <a:xfrm rot="21269484">
                <a:off x="3505185" y="2748710"/>
                <a:ext cx="1931947" cy="277924"/>
              </a:xfrm>
              <a:prstGeom prst="rect">
                <a:avLst/>
              </a:prstGeom>
              <a:solidFill>
                <a:srgbClr val="42C1C7"/>
              </a:solidFill>
              <a:ln w="6350">
                <a:noFill/>
              </a:ln>
              <a:effectLst>
                <a:outerShdw blurRad="50800" dist="38100" dir="2700000" algn="tl" rotWithShape="0">
                  <a:prstClr val="black">
                    <a:alpha val="40000"/>
                  </a:prstClr>
                </a:outerShdw>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1400" b="1" dirty="0">
                    <a:solidFill>
                      <a:srgbClr val="FFFFFF"/>
                    </a:solidFill>
                    <a:effectLst/>
                    <a:ea typeface="Calibri" panose="020F0502020204030204" pitchFamily="34" charset="0"/>
                    <a:cs typeface="Calibri" panose="020F0502020204030204" pitchFamily="34" charset="0"/>
                  </a:rPr>
                  <a:t>Quand, où, pour qui </a:t>
                </a:r>
                <a:r>
                  <a:rPr lang="fr-FR" sz="1400" b="1" dirty="0" smtClean="0">
                    <a:solidFill>
                      <a:srgbClr val="FFFFFF"/>
                    </a:solidFill>
                    <a:effectLst/>
                    <a:ea typeface="Calibri" panose="020F0502020204030204" pitchFamily="34" charset="0"/>
                    <a:cs typeface="Calibri" panose="020F0502020204030204" pitchFamily="34" charset="0"/>
                  </a:rPr>
                  <a:t>?</a:t>
                </a:r>
                <a:endParaRPr lang="fr-FR" sz="1100" dirty="0">
                  <a:effectLst/>
                  <a:ea typeface="Calibri" panose="020F0502020204030204" pitchFamily="34" charset="0"/>
                  <a:cs typeface="Times New Roman" panose="02020603050405020304" pitchFamily="18" charset="0"/>
                </a:endParaRPr>
              </a:p>
            </p:txBody>
          </p:sp>
        </p:grpSp>
      </p:grpSp>
      <p:grpSp>
        <p:nvGrpSpPr>
          <p:cNvPr id="40" name="Groupe 39"/>
          <p:cNvGrpSpPr>
            <a:grpSpLocks noChangeAspect="1"/>
          </p:cNvGrpSpPr>
          <p:nvPr/>
        </p:nvGrpSpPr>
        <p:grpSpPr>
          <a:xfrm>
            <a:off x="4995906" y="7548538"/>
            <a:ext cx="1233095" cy="1224000"/>
            <a:chOff x="0" y="0"/>
            <a:chExt cx="1981200" cy="1966595"/>
          </a:xfrm>
        </p:grpSpPr>
        <p:sp>
          <p:nvSpPr>
            <p:cNvPr id="41" name="Ellipse 40"/>
            <p:cNvSpPr>
              <a:spLocks noChangeArrowheads="1"/>
            </p:cNvSpPr>
            <p:nvPr/>
          </p:nvSpPr>
          <p:spPr bwMode="auto">
            <a:xfrm>
              <a:off x="0" y="0"/>
              <a:ext cx="1981200" cy="1966595"/>
            </a:xfrm>
            <a:prstGeom prst="ellipse">
              <a:avLst/>
            </a:prstGeom>
            <a:solidFill>
              <a:srgbClr val="FFFFFF"/>
            </a:solidFill>
            <a:ln w="9525">
              <a:solidFill>
                <a:srgbClr val="FFFFFF"/>
              </a:solidFill>
              <a:round/>
              <a:headEnd/>
              <a:tailEnd/>
            </a:ln>
          </p:spPr>
          <p:txBody>
            <a:bodyPr rot="0" vert="horz" wrap="square" lIns="91440" tIns="45720" rIns="91440" bIns="45720" anchor="t" anchorCtr="0" upright="1">
              <a:noAutofit/>
            </a:bodyPr>
            <a:lstStyle/>
            <a:p>
              <a:endParaRPr lang="fr-FR"/>
            </a:p>
          </p:txBody>
        </p:sp>
        <p:pic>
          <p:nvPicPr>
            <p:cNvPr id="43" name="Image 42" descr="EDUCALPES-REMAquadri-logo-quadri"/>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328247" y="0"/>
              <a:ext cx="1355725" cy="1748790"/>
            </a:xfrm>
            <a:prstGeom prst="rect">
              <a:avLst/>
            </a:prstGeom>
            <a:noFill/>
            <a:ln>
              <a:noFill/>
            </a:ln>
          </p:spPr>
        </p:pic>
      </p:grpSp>
      <p:pic>
        <p:nvPicPr>
          <p:cNvPr id="44" name="Image 4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112775" y="209643"/>
            <a:ext cx="1476000" cy="1476000"/>
          </a:xfrm>
          <a:prstGeom prst="rect">
            <a:avLst/>
          </a:prstGeom>
        </p:spPr>
      </p:pic>
      <p:grpSp>
        <p:nvGrpSpPr>
          <p:cNvPr id="29" name="Groupe 28"/>
          <p:cNvGrpSpPr/>
          <p:nvPr/>
        </p:nvGrpSpPr>
        <p:grpSpPr>
          <a:xfrm>
            <a:off x="235048" y="6856837"/>
            <a:ext cx="3519531" cy="1759091"/>
            <a:chOff x="235048" y="6619766"/>
            <a:chExt cx="3519531" cy="1759091"/>
          </a:xfrm>
        </p:grpSpPr>
        <p:sp>
          <p:nvSpPr>
            <p:cNvPr id="74" name="Zone de texte 52"/>
            <p:cNvSpPr txBox="1"/>
            <p:nvPr/>
          </p:nvSpPr>
          <p:spPr>
            <a:xfrm>
              <a:off x="235048" y="6619766"/>
              <a:ext cx="3519531" cy="175909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600" b="1" spc="-40" dirty="0">
                  <a:solidFill>
                    <a:srgbClr val="FAB232"/>
                  </a:solidFill>
                  <a:effectLst>
                    <a:outerShdw blurRad="38100" dist="38100" dir="2700000" algn="tl">
                      <a:srgbClr val="000000">
                        <a:alpha val="43137"/>
                      </a:srgbClr>
                    </a:outerShdw>
                  </a:effectLst>
                  <a:ea typeface="Times New Roman" panose="02020603050405020304" pitchFamily="18" charset="0"/>
                </a:rPr>
                <a:t>Contact projet :</a:t>
              </a:r>
              <a:endParaRPr lang="fr-FR" sz="1100" dirty="0">
                <a:solidFill>
                  <a:srgbClr val="FAB232"/>
                </a:solidFill>
                <a:effectLst>
                  <a:outerShdw blurRad="38100" dist="38100" dir="2700000" algn="tl">
                    <a:srgbClr val="000000">
                      <a:alpha val="43137"/>
                    </a:srgbClr>
                  </a:outerShdw>
                </a:effectLst>
                <a:ea typeface="Times New Roman" panose="02020603050405020304" pitchFamily="18" charset="0"/>
              </a:endParaRPr>
            </a:p>
            <a:p>
              <a:pPr>
                <a:spcAft>
                  <a:spcPts val="300"/>
                </a:spcAft>
              </a:pPr>
              <a:r>
                <a:rPr lang="fr-FR" sz="1400" b="1" dirty="0" err="1" smtClean="0">
                  <a:solidFill>
                    <a:schemeClr val="bg1"/>
                  </a:solidFill>
                  <a:effectLst>
                    <a:outerShdw blurRad="38100" dist="38100" dir="2700000" algn="tl">
                      <a:srgbClr val="000000">
                        <a:alpha val="43137"/>
                      </a:srgbClr>
                    </a:outerShdw>
                  </a:effectLst>
                  <a:ea typeface="Times New Roman" panose="02020603050405020304" pitchFamily="18" charset="0"/>
                </a:rPr>
                <a:t>Educ’alpes</a:t>
              </a:r>
              <a:r>
                <a:rPr lang="fr-FR" sz="1400" b="1" dirty="0" smtClean="0">
                  <a:solidFill>
                    <a:schemeClr val="bg1"/>
                  </a:solidFill>
                  <a:effectLst>
                    <a:outerShdw blurRad="38100" dist="38100" dir="2700000" algn="tl">
                      <a:srgbClr val="000000">
                        <a:alpha val="43137"/>
                      </a:srgbClr>
                    </a:outerShdw>
                  </a:effectLst>
                  <a:ea typeface="Times New Roman" panose="02020603050405020304" pitchFamily="18" charset="0"/>
                </a:rPr>
                <a:t> </a:t>
              </a:r>
            </a:p>
            <a:p>
              <a:pPr>
                <a:spcAft>
                  <a:spcPts val="300"/>
                </a:spcAft>
              </a:pPr>
              <a:r>
                <a:rPr lang="fr-FR" sz="1400" dirty="0" smtClean="0">
                  <a:solidFill>
                    <a:schemeClr val="bg1"/>
                  </a:solidFill>
                  <a:effectLst>
                    <a:outerShdw blurRad="38100" dist="38100" dir="2700000" algn="tl">
                      <a:srgbClr val="000000">
                        <a:alpha val="43137"/>
                      </a:srgbClr>
                    </a:outerShdw>
                  </a:effectLst>
                  <a:ea typeface="Times New Roman" panose="02020603050405020304" pitchFamily="18" charset="0"/>
                </a:rPr>
                <a:t>Réseau </a:t>
              </a:r>
              <a:r>
                <a:rPr lang="fr-FR" sz="1400" dirty="0">
                  <a:solidFill>
                    <a:schemeClr val="bg1"/>
                  </a:solidFill>
                  <a:effectLst>
                    <a:outerShdw blurRad="38100" dist="38100" dir="2700000" algn="tl">
                      <a:srgbClr val="000000">
                        <a:alpha val="43137"/>
                      </a:srgbClr>
                    </a:outerShdw>
                  </a:effectLst>
                  <a:ea typeface="Times New Roman" panose="02020603050405020304" pitchFamily="18" charset="0"/>
                </a:rPr>
                <a:t>d’éducation à la montagne alpine</a:t>
              </a:r>
            </a:p>
            <a:p>
              <a:r>
                <a:rPr lang="fr-FR" sz="1400" b="1" u="sng" dirty="0">
                  <a:solidFill>
                    <a:srgbClr val="42C1C7"/>
                  </a:solidFill>
                  <a:effectLst>
                    <a:outerShdw blurRad="38100" dist="38100" dir="2700000" algn="tl">
                      <a:srgbClr val="000000">
                        <a:alpha val="43137"/>
                      </a:srgbClr>
                    </a:outerShdw>
                  </a:effectLst>
                  <a:cs typeface="Calibri" panose="020F0502020204030204" pitchFamily="34" charset="0"/>
                </a:rPr>
                <a:t>1001nuitsalpines@educalpes.fr</a:t>
              </a:r>
              <a:r>
                <a:rPr lang="fr-FR" sz="1400" b="1" dirty="0">
                  <a:solidFill>
                    <a:srgbClr val="42C1C7"/>
                  </a:solidFill>
                  <a:effectLst>
                    <a:outerShdw blurRad="38100" dist="38100" dir="2700000" algn="tl">
                      <a:srgbClr val="000000">
                        <a:alpha val="43137"/>
                      </a:srgbClr>
                    </a:outerShdw>
                  </a:effectLst>
                  <a:cs typeface="Calibri" panose="020F0502020204030204" pitchFamily="34" charset="0"/>
                </a:rPr>
                <a:t> </a:t>
              </a:r>
            </a:p>
            <a:p>
              <a:r>
                <a:rPr lang="fr-FR" sz="1400" dirty="0" smtClean="0">
                  <a:solidFill>
                    <a:schemeClr val="bg1"/>
                  </a:solidFill>
                  <a:effectLst>
                    <a:outerShdw blurRad="38100" dist="38100" dir="2700000" algn="tl">
                      <a:srgbClr val="000000">
                        <a:alpha val="43137"/>
                      </a:srgbClr>
                    </a:outerShdw>
                  </a:effectLst>
                </a:rPr>
                <a:t>04.92.53.60.96 </a:t>
              </a:r>
              <a:r>
                <a:rPr lang="fr-FR" sz="1400" dirty="0">
                  <a:solidFill>
                    <a:schemeClr val="bg1"/>
                  </a:solidFill>
                  <a:effectLst>
                    <a:outerShdw blurRad="38100" dist="38100" dir="2700000" algn="tl">
                      <a:srgbClr val="000000">
                        <a:alpha val="43137"/>
                      </a:srgbClr>
                    </a:outerShdw>
                  </a:effectLst>
                </a:rPr>
                <a:t>- 05000 </a:t>
              </a:r>
              <a:r>
                <a:rPr lang="fr-FR" sz="1400" dirty="0" smtClean="0">
                  <a:solidFill>
                    <a:schemeClr val="bg1"/>
                  </a:solidFill>
                  <a:effectLst>
                    <a:outerShdw blurRad="38100" dist="38100" dir="2700000" algn="tl">
                      <a:srgbClr val="000000">
                        <a:alpha val="43137"/>
                      </a:srgbClr>
                    </a:outerShdw>
                  </a:effectLst>
                </a:rPr>
                <a:t>GAP</a:t>
              </a:r>
            </a:p>
            <a:p>
              <a:pPr>
                <a:lnSpc>
                  <a:spcPct val="150000"/>
                </a:lnSpc>
                <a:spcAft>
                  <a:spcPts val="0"/>
                </a:spcAft>
              </a:pPr>
              <a:r>
                <a:rPr lang="fr-FR" sz="1400" dirty="0" smtClean="0">
                  <a:solidFill>
                    <a:schemeClr val="bg1"/>
                  </a:solidFill>
                  <a:effectLst>
                    <a:outerShdw blurRad="38100" dist="38100" dir="2700000" algn="tl">
                      <a:srgbClr val="000000">
                        <a:alpha val="43137"/>
                      </a:srgbClr>
                    </a:outerShdw>
                  </a:effectLst>
                </a:rPr>
                <a:t>       Opération </a:t>
              </a:r>
              <a:r>
                <a:rPr lang="fr-FR" sz="1400" dirty="0">
                  <a:solidFill>
                    <a:schemeClr val="bg1"/>
                  </a:solidFill>
                  <a:effectLst>
                    <a:outerShdw blurRad="38100" dist="38100" dir="2700000" algn="tl">
                      <a:srgbClr val="000000">
                        <a:alpha val="43137"/>
                      </a:srgbClr>
                    </a:outerShdw>
                  </a:effectLst>
                </a:rPr>
                <a:t>1001 Nuits Alpines</a:t>
              </a:r>
            </a:p>
            <a:p>
              <a:pPr>
                <a:spcAft>
                  <a:spcPts val="0"/>
                </a:spcAft>
              </a:pPr>
              <a:r>
                <a:rPr lang="fr-FR" sz="1400" dirty="0">
                  <a:solidFill>
                    <a:schemeClr val="bg1"/>
                  </a:solidFill>
                  <a:effectLst>
                    <a:outerShdw blurRad="38100" dist="38100" dir="2700000" algn="tl">
                      <a:srgbClr val="000000">
                        <a:alpha val="43137"/>
                      </a:srgbClr>
                    </a:outerShdw>
                  </a:effectLst>
                </a:rPr>
                <a:t>https://1001nuitsalpines.wixsite.com/1001na</a:t>
              </a:r>
            </a:p>
            <a:p>
              <a:endParaRPr lang="fr-FR" sz="1400" dirty="0">
                <a:solidFill>
                  <a:schemeClr val="bg1"/>
                </a:solidFill>
                <a:effectLst>
                  <a:outerShdw blurRad="38100" dist="38100" dir="2700000" algn="tl">
                    <a:srgbClr val="000000">
                      <a:alpha val="43137"/>
                    </a:srgbClr>
                  </a:outerShdw>
                </a:effectLst>
              </a:endParaRPr>
            </a:p>
          </p:txBody>
        </p:sp>
        <p:pic>
          <p:nvPicPr>
            <p:cNvPr id="21" name="Image 2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37211" y="7923938"/>
              <a:ext cx="180000" cy="180000"/>
            </a:xfrm>
            <a:prstGeom prst="rect">
              <a:avLst/>
            </a:prstGeom>
          </p:spPr>
        </p:pic>
      </p:grpSp>
      <p:sp>
        <p:nvSpPr>
          <p:cNvPr id="51" name="Zone de texte 46"/>
          <p:cNvSpPr txBox="1"/>
          <p:nvPr/>
        </p:nvSpPr>
        <p:spPr>
          <a:xfrm>
            <a:off x="3413494" y="942365"/>
            <a:ext cx="1627566" cy="709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300"/>
              </a:spcAft>
            </a:pPr>
            <a:r>
              <a:rPr lang="fr-FR" sz="900" spc="-30" dirty="0" smtClean="0">
                <a:solidFill>
                  <a:schemeClr val="bg1"/>
                </a:solidFill>
                <a:latin typeface="Ink Free" panose="03080402000500000000" pitchFamily="66" charset="0"/>
              </a:rPr>
              <a:t>"</a:t>
            </a:r>
            <a:r>
              <a:rPr lang="fr-FR" sz="900" spc="-30" dirty="0">
                <a:solidFill>
                  <a:schemeClr val="bg1"/>
                </a:solidFill>
                <a:latin typeface="Ink Free" panose="03080402000500000000" pitchFamily="66" charset="0"/>
              </a:rPr>
              <a:t>Sortir des 4 murs, découvrir et explorer la montagne, dormir en refuge... Les jeunes en sont repartis ravis et heureux d’avoir pu vivre une telle expérience en montagne </a:t>
            </a:r>
            <a:r>
              <a:rPr lang="fr-FR" sz="900" spc="-30" dirty="0" smtClean="0">
                <a:solidFill>
                  <a:schemeClr val="bg1"/>
                </a:solidFill>
                <a:latin typeface="Ink Free" panose="03080402000500000000" pitchFamily="66" charset="0"/>
              </a:rPr>
              <a:t>!"</a:t>
            </a:r>
            <a:endParaRPr lang="fr-FR" sz="900" spc="-30" dirty="0">
              <a:solidFill>
                <a:schemeClr val="bg1"/>
              </a:solidFill>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49" name="Zone de texte 47"/>
          <p:cNvSpPr txBox="1"/>
          <p:nvPr/>
        </p:nvSpPr>
        <p:spPr>
          <a:xfrm>
            <a:off x="3584708" y="569060"/>
            <a:ext cx="1315818" cy="297279"/>
          </a:xfrm>
          <a:prstGeom prst="rect">
            <a:avLst/>
          </a:prstGeom>
          <a:noFill/>
          <a:ln w="6350">
            <a:noFill/>
          </a:ln>
          <a:effectLst>
            <a:outerShdw blurRad="50800" dist="38100" dir="2700000" algn="tl" rotWithShape="0">
              <a:prstClr val="black">
                <a:alpha val="40000"/>
              </a:prstClr>
            </a:outerShdw>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r-FR" sz="1400" b="1" dirty="0" smtClean="0">
                <a:solidFill>
                  <a:srgbClr val="FAB232"/>
                </a:solidFill>
                <a:effectLst/>
                <a:ea typeface="Calibri" panose="020F0502020204030204" pitchFamily="34" charset="0"/>
                <a:cs typeface="Calibri" panose="020F0502020204030204" pitchFamily="34" charset="0"/>
              </a:rPr>
              <a:t>Ils en parlent…</a:t>
            </a:r>
            <a:endParaRPr lang="fr-FR" sz="1100" dirty="0">
              <a:solidFill>
                <a:srgbClr val="FAB232"/>
              </a:solidFill>
              <a:effectLst/>
              <a:ea typeface="Calibri" panose="020F0502020204030204" pitchFamily="34" charset="0"/>
              <a:cs typeface="Times New Roman" panose="02020603050405020304" pitchFamily="18" charset="0"/>
            </a:endParaRPr>
          </a:p>
        </p:txBody>
      </p:sp>
      <p:sp>
        <p:nvSpPr>
          <p:cNvPr id="53" name="Zone de texte 46"/>
          <p:cNvSpPr txBox="1"/>
          <p:nvPr/>
        </p:nvSpPr>
        <p:spPr>
          <a:xfrm rot="428691">
            <a:off x="3992801" y="1947578"/>
            <a:ext cx="2406060" cy="6563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300"/>
              </a:spcAft>
            </a:pPr>
            <a:r>
              <a:rPr lang="fr-FR" sz="900" spc="-30" dirty="0" smtClean="0">
                <a:solidFill>
                  <a:schemeClr val="bg1"/>
                </a:solidFill>
                <a:latin typeface="Ink Free" panose="03080402000500000000" pitchFamily="66" charset="0"/>
              </a:rPr>
              <a:t>"</a:t>
            </a:r>
            <a:r>
              <a:rPr lang="fr-FR" sz="900" spc="-30" dirty="0">
                <a:solidFill>
                  <a:schemeClr val="bg1"/>
                </a:solidFill>
                <a:latin typeface="Ink Free" panose="03080402000500000000" pitchFamily="66" charset="0"/>
              </a:rPr>
              <a:t>Ce qu’apporte 1001 Nuits Alpines, c’est un moyen de pouvoir explorer très concrètement un des enjeux forts au niveau de l’éducation à la montagne : la nuit, et de le faire de façon très partagée."</a:t>
            </a:r>
            <a:endParaRPr lang="fr-FR" sz="900" spc="-30" dirty="0">
              <a:solidFill>
                <a:schemeClr val="bg1"/>
              </a:solidFill>
              <a:effectLst/>
              <a:latin typeface="Ink Free" panose="03080402000500000000"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727544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1242</TotalTime>
  <Words>264</Words>
  <Application>Microsoft Office PowerPoint</Application>
  <PresentationFormat>Format A4 (210 x 297 mm)</PresentationFormat>
  <Paragraphs>42</Paragraphs>
  <Slides>2</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vt:i4>
      </vt:variant>
    </vt:vector>
  </HeadingPairs>
  <TitlesOfParts>
    <vt:vector size="9" baseType="lpstr">
      <vt:lpstr>Yu Gothic UI Semilight</vt:lpstr>
      <vt:lpstr>Arial</vt:lpstr>
      <vt:lpstr>Calibri</vt:lpstr>
      <vt:lpstr>Calibri Light</vt:lpstr>
      <vt:lpstr>Ink Free</vt:lpstr>
      <vt:lpstr>Times New Roman</vt:lpstr>
      <vt:lpstr>Thème Office</vt:lpstr>
      <vt:lpstr>Présentation PowerPoint</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Julien Lageat</dc:creator>
  <cp:lastModifiedBy>Gwladys</cp:lastModifiedBy>
  <cp:revision>95</cp:revision>
  <cp:lastPrinted>2020-01-30T16:15:24Z</cp:lastPrinted>
  <dcterms:created xsi:type="dcterms:W3CDTF">2019-02-20T16:46:19Z</dcterms:created>
  <dcterms:modified xsi:type="dcterms:W3CDTF">2020-01-30T23:11:53Z</dcterms:modified>
</cp:coreProperties>
</file>